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Lst>
  <p:notesMasterIdLst>
    <p:notesMasterId r:id="rId48"/>
  </p:notesMasterIdLst>
  <p:sldIdLst>
    <p:sldId id="817" r:id="rId2"/>
    <p:sldId id="836" r:id="rId3"/>
    <p:sldId id="837" r:id="rId4"/>
    <p:sldId id="822" r:id="rId5"/>
    <p:sldId id="823" r:id="rId6"/>
    <p:sldId id="824" r:id="rId7"/>
    <p:sldId id="825" r:id="rId8"/>
    <p:sldId id="793" r:id="rId9"/>
    <p:sldId id="760" r:id="rId10"/>
    <p:sldId id="818" r:id="rId11"/>
    <p:sldId id="819" r:id="rId12"/>
    <p:sldId id="821" r:id="rId13"/>
    <p:sldId id="820" r:id="rId14"/>
    <p:sldId id="1455" r:id="rId15"/>
    <p:sldId id="826" r:id="rId16"/>
    <p:sldId id="830" r:id="rId17"/>
    <p:sldId id="595" r:id="rId18"/>
    <p:sldId id="389" r:id="rId19"/>
    <p:sldId id="621" r:id="rId20"/>
    <p:sldId id="622" r:id="rId21"/>
    <p:sldId id="386" r:id="rId22"/>
    <p:sldId id="1456" r:id="rId23"/>
    <p:sldId id="625" r:id="rId24"/>
    <p:sldId id="1731" r:id="rId25"/>
    <p:sldId id="629" r:id="rId26"/>
    <p:sldId id="1458" r:id="rId27"/>
    <p:sldId id="387" r:id="rId28"/>
    <p:sldId id="623" r:id="rId29"/>
    <p:sldId id="579" r:id="rId30"/>
    <p:sldId id="580" r:id="rId31"/>
    <p:sldId id="1454" r:id="rId32"/>
    <p:sldId id="1457" r:id="rId33"/>
    <p:sldId id="1459" r:id="rId34"/>
    <p:sldId id="1486" r:id="rId35"/>
    <p:sldId id="1729" r:id="rId36"/>
    <p:sldId id="1730" r:id="rId37"/>
    <p:sldId id="1475" r:id="rId38"/>
    <p:sldId id="1735" r:id="rId39"/>
    <p:sldId id="1736" r:id="rId40"/>
    <p:sldId id="1476" r:id="rId41"/>
    <p:sldId id="1477" r:id="rId42"/>
    <p:sldId id="1470" r:id="rId43"/>
    <p:sldId id="1472" r:id="rId44"/>
    <p:sldId id="1479" r:id="rId45"/>
    <p:sldId id="1481" r:id="rId46"/>
    <p:sldId id="305"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Cambria Math" panose="02040503050406030204" pitchFamily="18"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67"/>
    <p:restoredTop sz="81081"/>
  </p:normalViewPr>
  <p:slideViewPr>
    <p:cSldViewPr snapToGrid="0">
      <p:cViewPr varScale="1">
        <p:scale>
          <a:sx n="175" d="100"/>
          <a:sy n="175" d="100"/>
        </p:scale>
        <p:origin x="95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Laplace Distribution – Lap(</a:t>
            </a:r>
            <a:r>
              <a:rPr lang="en-US" sz="1800" b="1" i="0" u="none" strike="noStrike" baseline="0" dirty="0">
                <a:effectLst/>
              </a:rPr>
              <a:t>S/</a:t>
            </a:r>
            <a:r>
              <a:rPr lang="el-GR" sz="1800" b="1" i="0" u="none" strike="noStrike" baseline="0" dirty="0">
                <a:effectLst/>
              </a:rPr>
              <a:t>ε</a:t>
            </a:r>
            <a:r>
              <a:rPr lang="en-US" dirty="0"/>
              <a:t>)</a:t>
            </a:r>
          </a:p>
        </c:rich>
      </c:tx>
      <c:overlay val="0"/>
    </c:title>
    <c:autoTitleDeleted val="0"/>
    <c:plotArea>
      <c:layout/>
      <c:lineChart>
        <c:grouping val="standard"/>
        <c:varyColors val="0"/>
        <c:ser>
          <c:idx val="0"/>
          <c:order val="0"/>
          <c:tx>
            <c:v>Laplace Distribution</c:v>
          </c:tx>
          <c:spPr>
            <a:ln>
              <a:solidFill>
                <a:srgbClr val="9BBB59">
                  <a:lumMod val="50000"/>
                </a:srgbClr>
              </a:solidFill>
            </a:ln>
          </c:spPr>
          <c:marker>
            <c:symbol val="none"/>
          </c:marker>
          <c:cat>
            <c:numRef>
              <c:f>Sheet2!$E$4:$E$204</c:f>
              <c:numCache>
                <c:formatCode>General</c:formatCode>
                <c:ptCount val="201"/>
                <c:pt idx="0">
                  <c:v>-10</c:v>
                </c:pt>
                <c:pt idx="1">
                  <c:v>-9.9</c:v>
                </c:pt>
                <c:pt idx="2">
                  <c:v>-9.8000000000000007</c:v>
                </c:pt>
                <c:pt idx="3">
                  <c:v>-9.7000000000000011</c:v>
                </c:pt>
                <c:pt idx="4">
                  <c:v>-9.6</c:v>
                </c:pt>
                <c:pt idx="5">
                  <c:v>-9.5</c:v>
                </c:pt>
                <c:pt idx="6">
                  <c:v>-9.4</c:v>
                </c:pt>
                <c:pt idx="7">
                  <c:v>-9.3000000000000007</c:v>
                </c:pt>
                <c:pt idx="8">
                  <c:v>-9.2000000000000011</c:v>
                </c:pt>
                <c:pt idx="9">
                  <c:v>-9.1</c:v>
                </c:pt>
                <c:pt idx="10">
                  <c:v>-9</c:v>
                </c:pt>
                <c:pt idx="11">
                  <c:v>-8.9</c:v>
                </c:pt>
                <c:pt idx="12">
                  <c:v>-8.8000000000000007</c:v>
                </c:pt>
                <c:pt idx="13">
                  <c:v>-8.7000000000000011</c:v>
                </c:pt>
                <c:pt idx="14">
                  <c:v>-8.6</c:v>
                </c:pt>
                <c:pt idx="15">
                  <c:v>-8.5000000000000107</c:v>
                </c:pt>
                <c:pt idx="16">
                  <c:v>-8.4000000000000092</c:v>
                </c:pt>
                <c:pt idx="17">
                  <c:v>-8.3000000000000096</c:v>
                </c:pt>
                <c:pt idx="18">
                  <c:v>-8.2000000000000099</c:v>
                </c:pt>
                <c:pt idx="19">
                  <c:v>-8.1000000000000103</c:v>
                </c:pt>
                <c:pt idx="20">
                  <c:v>-8.0000000000000107</c:v>
                </c:pt>
                <c:pt idx="21">
                  <c:v>-7.9000000000000101</c:v>
                </c:pt>
                <c:pt idx="22">
                  <c:v>-7.8000000000000096</c:v>
                </c:pt>
                <c:pt idx="23">
                  <c:v>-7.7000000000000099</c:v>
                </c:pt>
                <c:pt idx="24">
                  <c:v>-7.6000000000000076</c:v>
                </c:pt>
                <c:pt idx="25">
                  <c:v>-7.5000000000000098</c:v>
                </c:pt>
                <c:pt idx="26">
                  <c:v>-7.4000000000000101</c:v>
                </c:pt>
                <c:pt idx="27">
                  <c:v>-7.3000000000000096</c:v>
                </c:pt>
                <c:pt idx="28">
                  <c:v>-7.2000000000000099</c:v>
                </c:pt>
                <c:pt idx="29">
                  <c:v>-7.1000000000000094</c:v>
                </c:pt>
                <c:pt idx="30">
                  <c:v>-7.0000000000000098</c:v>
                </c:pt>
                <c:pt idx="31">
                  <c:v>-6.9000000000000101</c:v>
                </c:pt>
                <c:pt idx="32">
                  <c:v>-6.8000000000000096</c:v>
                </c:pt>
                <c:pt idx="33">
                  <c:v>-6.7000000000000099</c:v>
                </c:pt>
                <c:pt idx="34">
                  <c:v>-6.6000000000000076</c:v>
                </c:pt>
                <c:pt idx="35">
                  <c:v>-6.5000000000000098</c:v>
                </c:pt>
                <c:pt idx="36">
                  <c:v>-6.4000000000000101</c:v>
                </c:pt>
                <c:pt idx="37">
                  <c:v>-6.3000000000000096</c:v>
                </c:pt>
                <c:pt idx="38">
                  <c:v>-6.2000000000000099</c:v>
                </c:pt>
                <c:pt idx="39">
                  <c:v>-6.1000000000000094</c:v>
                </c:pt>
                <c:pt idx="40">
                  <c:v>-6.0000000000000098</c:v>
                </c:pt>
                <c:pt idx="41">
                  <c:v>-5.9000000000000101</c:v>
                </c:pt>
                <c:pt idx="42">
                  <c:v>-5.8000000000000096</c:v>
                </c:pt>
                <c:pt idx="43">
                  <c:v>-5.7000000000000197</c:v>
                </c:pt>
                <c:pt idx="44">
                  <c:v>-5.6000000000000201</c:v>
                </c:pt>
                <c:pt idx="45">
                  <c:v>-5.5000000000000204</c:v>
                </c:pt>
                <c:pt idx="46">
                  <c:v>-5.4000000000000199</c:v>
                </c:pt>
                <c:pt idx="47">
                  <c:v>-5.3000000000000203</c:v>
                </c:pt>
                <c:pt idx="48">
                  <c:v>-5.2000000000000197</c:v>
                </c:pt>
                <c:pt idx="49">
                  <c:v>-5.1000000000000201</c:v>
                </c:pt>
                <c:pt idx="50">
                  <c:v>-5.0000000000000204</c:v>
                </c:pt>
                <c:pt idx="51">
                  <c:v>-4.9000000000000199</c:v>
                </c:pt>
                <c:pt idx="52">
                  <c:v>-4.8000000000000203</c:v>
                </c:pt>
                <c:pt idx="53">
                  <c:v>-4.7000000000000197</c:v>
                </c:pt>
                <c:pt idx="54">
                  <c:v>-4.6000000000000201</c:v>
                </c:pt>
                <c:pt idx="55">
                  <c:v>-4.5000000000000204</c:v>
                </c:pt>
                <c:pt idx="56">
                  <c:v>-4.4000000000000199</c:v>
                </c:pt>
                <c:pt idx="57">
                  <c:v>-4.3000000000000203</c:v>
                </c:pt>
                <c:pt idx="58">
                  <c:v>-4.2000000000000197</c:v>
                </c:pt>
                <c:pt idx="59">
                  <c:v>-4.1000000000000201</c:v>
                </c:pt>
                <c:pt idx="60">
                  <c:v>-4.0000000000000204</c:v>
                </c:pt>
                <c:pt idx="61">
                  <c:v>-3.9000000000000199</c:v>
                </c:pt>
                <c:pt idx="62">
                  <c:v>-3.8000000000000198</c:v>
                </c:pt>
                <c:pt idx="63">
                  <c:v>-3.7000000000000202</c:v>
                </c:pt>
                <c:pt idx="64">
                  <c:v>-3.6000000000000201</c:v>
                </c:pt>
                <c:pt idx="65">
                  <c:v>-3.50000000000002</c:v>
                </c:pt>
                <c:pt idx="66">
                  <c:v>-3.4000000000000199</c:v>
                </c:pt>
                <c:pt idx="67">
                  <c:v>-3.3000000000000198</c:v>
                </c:pt>
                <c:pt idx="68">
                  <c:v>-3.2000000000000202</c:v>
                </c:pt>
                <c:pt idx="69">
                  <c:v>-3.1000000000000201</c:v>
                </c:pt>
                <c:pt idx="70">
                  <c:v>-3.00000000000002</c:v>
                </c:pt>
                <c:pt idx="71">
                  <c:v>-2.9000000000000301</c:v>
                </c:pt>
                <c:pt idx="72">
                  <c:v>-2.80000000000003</c:v>
                </c:pt>
                <c:pt idx="73">
                  <c:v>-2.7000000000000299</c:v>
                </c:pt>
                <c:pt idx="74">
                  <c:v>-2.6000000000000298</c:v>
                </c:pt>
                <c:pt idx="75">
                  <c:v>-2.5000000000000302</c:v>
                </c:pt>
                <c:pt idx="76">
                  <c:v>-2.4000000000000301</c:v>
                </c:pt>
                <c:pt idx="77">
                  <c:v>-2.30000000000003</c:v>
                </c:pt>
                <c:pt idx="78">
                  <c:v>-2.2000000000000299</c:v>
                </c:pt>
                <c:pt idx="79">
                  <c:v>-2.1000000000000298</c:v>
                </c:pt>
                <c:pt idx="80">
                  <c:v>-2.0000000000000302</c:v>
                </c:pt>
                <c:pt idx="81">
                  <c:v>-1.9000000000000301</c:v>
                </c:pt>
                <c:pt idx="82">
                  <c:v>-1.80000000000003</c:v>
                </c:pt>
                <c:pt idx="83">
                  <c:v>-1.700000000000033</c:v>
                </c:pt>
                <c:pt idx="84">
                  <c:v>-1.6000000000000301</c:v>
                </c:pt>
                <c:pt idx="85">
                  <c:v>-1.50000000000003</c:v>
                </c:pt>
                <c:pt idx="86">
                  <c:v>-1.4000000000000301</c:v>
                </c:pt>
                <c:pt idx="87">
                  <c:v>-1.30000000000003</c:v>
                </c:pt>
                <c:pt idx="88">
                  <c:v>-1.2000000000000299</c:v>
                </c:pt>
                <c:pt idx="89">
                  <c:v>-1.1000000000000301</c:v>
                </c:pt>
                <c:pt idx="90">
                  <c:v>-1.00000000000003</c:v>
                </c:pt>
                <c:pt idx="91">
                  <c:v>-0.900000000000031</c:v>
                </c:pt>
                <c:pt idx="92">
                  <c:v>-0.80000000000002902</c:v>
                </c:pt>
                <c:pt idx="93">
                  <c:v>-0.70000000000002904</c:v>
                </c:pt>
                <c:pt idx="94">
                  <c:v>-0.60000000000002995</c:v>
                </c:pt>
                <c:pt idx="95">
                  <c:v>-0.50000000000002998</c:v>
                </c:pt>
                <c:pt idx="96">
                  <c:v>-0.400000000000031</c:v>
                </c:pt>
                <c:pt idx="97">
                  <c:v>-0.30000000000002902</c:v>
                </c:pt>
                <c:pt idx="98">
                  <c:v>-0.20000000000002899</c:v>
                </c:pt>
                <c:pt idx="99">
                  <c:v>-0.100000000000041</c:v>
                </c:pt>
                <c:pt idx="100">
                  <c:v>0</c:v>
                </c:pt>
                <c:pt idx="101">
                  <c:v>0.1</c:v>
                </c:pt>
                <c:pt idx="102">
                  <c:v>0.2</c:v>
                </c:pt>
                <c:pt idx="103">
                  <c:v>0.30000000000000099</c:v>
                </c:pt>
                <c:pt idx="104">
                  <c:v>0.4</c:v>
                </c:pt>
                <c:pt idx="105">
                  <c:v>0.5</c:v>
                </c:pt>
                <c:pt idx="106">
                  <c:v>0.60000000000000098</c:v>
                </c:pt>
                <c:pt idx="107">
                  <c:v>0.70000000000000095</c:v>
                </c:pt>
                <c:pt idx="108">
                  <c:v>0.80000000000000104</c:v>
                </c:pt>
                <c:pt idx="109">
                  <c:v>0.9</c:v>
                </c:pt>
                <c:pt idx="110">
                  <c:v>1</c:v>
                </c:pt>
                <c:pt idx="111">
                  <c:v>1.1000000000000001</c:v>
                </c:pt>
                <c:pt idx="112">
                  <c:v>1.2</c:v>
                </c:pt>
                <c:pt idx="113">
                  <c:v>1.3</c:v>
                </c:pt>
                <c:pt idx="114">
                  <c:v>1.4</c:v>
                </c:pt>
                <c:pt idx="115">
                  <c:v>1.5</c:v>
                </c:pt>
                <c:pt idx="116">
                  <c:v>1.6</c:v>
                </c:pt>
                <c:pt idx="117">
                  <c:v>1.7000000000000031</c:v>
                </c:pt>
                <c:pt idx="118">
                  <c:v>1.8</c:v>
                </c:pt>
                <c:pt idx="119">
                  <c:v>1.9</c:v>
                </c:pt>
                <c:pt idx="120">
                  <c:v>2</c:v>
                </c:pt>
                <c:pt idx="121">
                  <c:v>2.1</c:v>
                </c:pt>
                <c:pt idx="122">
                  <c:v>2.2000000000000002</c:v>
                </c:pt>
                <c:pt idx="123">
                  <c:v>2.2999999999999998</c:v>
                </c:pt>
                <c:pt idx="124">
                  <c:v>2.4</c:v>
                </c:pt>
                <c:pt idx="125">
                  <c:v>2.5</c:v>
                </c:pt>
                <c:pt idx="126">
                  <c:v>2.6</c:v>
                </c:pt>
                <c:pt idx="127">
                  <c:v>2.7</c:v>
                </c:pt>
                <c:pt idx="128">
                  <c:v>2.8</c:v>
                </c:pt>
                <c:pt idx="129">
                  <c:v>2.9</c:v>
                </c:pt>
                <c:pt idx="130">
                  <c:v>3</c:v>
                </c:pt>
                <c:pt idx="131">
                  <c:v>3.1</c:v>
                </c:pt>
                <c:pt idx="132">
                  <c:v>3.2</c:v>
                </c:pt>
                <c:pt idx="133">
                  <c:v>3.3</c:v>
                </c:pt>
                <c:pt idx="134">
                  <c:v>3.4</c:v>
                </c:pt>
                <c:pt idx="135">
                  <c:v>3.5</c:v>
                </c:pt>
                <c:pt idx="136">
                  <c:v>3.6</c:v>
                </c:pt>
                <c:pt idx="137">
                  <c:v>3.7</c:v>
                </c:pt>
                <c:pt idx="138">
                  <c:v>3.8</c:v>
                </c:pt>
                <c:pt idx="139">
                  <c:v>3.9</c:v>
                </c:pt>
                <c:pt idx="140">
                  <c:v>4</c:v>
                </c:pt>
                <c:pt idx="141">
                  <c:v>4.0999999999999002</c:v>
                </c:pt>
                <c:pt idx="142">
                  <c:v>4.1999999999998998</c:v>
                </c:pt>
                <c:pt idx="143">
                  <c:v>4.2999999999999003</c:v>
                </c:pt>
                <c:pt idx="144">
                  <c:v>4.3999999999999</c:v>
                </c:pt>
                <c:pt idx="145">
                  <c:v>4.4999999999999014</c:v>
                </c:pt>
                <c:pt idx="146">
                  <c:v>4.5999999999999002</c:v>
                </c:pt>
                <c:pt idx="147">
                  <c:v>4.6999999999998998</c:v>
                </c:pt>
                <c:pt idx="148">
                  <c:v>4.7999999999999003</c:v>
                </c:pt>
                <c:pt idx="149">
                  <c:v>4.8999999999999</c:v>
                </c:pt>
                <c:pt idx="150">
                  <c:v>4.9999999999999014</c:v>
                </c:pt>
                <c:pt idx="151">
                  <c:v>5.0999999999999002</c:v>
                </c:pt>
                <c:pt idx="152">
                  <c:v>5.1999999999998998</c:v>
                </c:pt>
                <c:pt idx="153">
                  <c:v>5.2999999999999003</c:v>
                </c:pt>
                <c:pt idx="154">
                  <c:v>5.3999999999999</c:v>
                </c:pt>
                <c:pt idx="155">
                  <c:v>5.4999999999999014</c:v>
                </c:pt>
                <c:pt idx="156">
                  <c:v>5.5999999999999002</c:v>
                </c:pt>
                <c:pt idx="157">
                  <c:v>5.6999999999998998</c:v>
                </c:pt>
                <c:pt idx="158">
                  <c:v>5.7999999999999003</c:v>
                </c:pt>
                <c:pt idx="159">
                  <c:v>5.8999999999999</c:v>
                </c:pt>
                <c:pt idx="160">
                  <c:v>5.9999999999999014</c:v>
                </c:pt>
                <c:pt idx="161">
                  <c:v>6.0999999999999002</c:v>
                </c:pt>
                <c:pt idx="162">
                  <c:v>6.1999999999998998</c:v>
                </c:pt>
                <c:pt idx="163">
                  <c:v>6.2999999999999003</c:v>
                </c:pt>
                <c:pt idx="164">
                  <c:v>6.3999999999999</c:v>
                </c:pt>
                <c:pt idx="165">
                  <c:v>6.4999999999999014</c:v>
                </c:pt>
                <c:pt idx="166">
                  <c:v>6.5999999999999002</c:v>
                </c:pt>
                <c:pt idx="167">
                  <c:v>6.6999999999998998</c:v>
                </c:pt>
                <c:pt idx="168">
                  <c:v>6.7999999999999003</c:v>
                </c:pt>
                <c:pt idx="169">
                  <c:v>6.8999999999999</c:v>
                </c:pt>
                <c:pt idx="170">
                  <c:v>6.9999999999999014</c:v>
                </c:pt>
                <c:pt idx="171">
                  <c:v>7.0999999999999002</c:v>
                </c:pt>
                <c:pt idx="172">
                  <c:v>7.1999999999998998</c:v>
                </c:pt>
                <c:pt idx="173">
                  <c:v>7.2999999999999003</c:v>
                </c:pt>
                <c:pt idx="174">
                  <c:v>7.3999999999999</c:v>
                </c:pt>
                <c:pt idx="175">
                  <c:v>7.4999999999999014</c:v>
                </c:pt>
                <c:pt idx="176">
                  <c:v>7.5999999999999002</c:v>
                </c:pt>
                <c:pt idx="177">
                  <c:v>7.6999999999998998</c:v>
                </c:pt>
                <c:pt idx="178">
                  <c:v>7.7999999999999003</c:v>
                </c:pt>
                <c:pt idx="179">
                  <c:v>7.8999999999999</c:v>
                </c:pt>
                <c:pt idx="180">
                  <c:v>7.9999999999999014</c:v>
                </c:pt>
                <c:pt idx="181">
                  <c:v>8.0999999999999268</c:v>
                </c:pt>
                <c:pt idx="182">
                  <c:v>8.1999999999998998</c:v>
                </c:pt>
                <c:pt idx="183">
                  <c:v>8.2999999999998995</c:v>
                </c:pt>
                <c:pt idx="184">
                  <c:v>8.3999999999999808</c:v>
                </c:pt>
                <c:pt idx="185">
                  <c:v>8.4999999999999698</c:v>
                </c:pt>
                <c:pt idx="186">
                  <c:v>8.5999999999999268</c:v>
                </c:pt>
                <c:pt idx="187">
                  <c:v>8.6999999999998998</c:v>
                </c:pt>
                <c:pt idx="188">
                  <c:v>8.7999999999998995</c:v>
                </c:pt>
                <c:pt idx="189">
                  <c:v>8.8999999999999808</c:v>
                </c:pt>
                <c:pt idx="190">
                  <c:v>8.9999999999999698</c:v>
                </c:pt>
                <c:pt idx="191">
                  <c:v>9.0999999999999268</c:v>
                </c:pt>
                <c:pt idx="192">
                  <c:v>9.1999999999998998</c:v>
                </c:pt>
                <c:pt idx="193">
                  <c:v>9.2999999999998995</c:v>
                </c:pt>
                <c:pt idx="194">
                  <c:v>9.3999999999999808</c:v>
                </c:pt>
                <c:pt idx="195">
                  <c:v>9.4999999999999698</c:v>
                </c:pt>
                <c:pt idx="196">
                  <c:v>9.5999999999999268</c:v>
                </c:pt>
                <c:pt idx="197">
                  <c:v>9.6999999999998998</c:v>
                </c:pt>
                <c:pt idx="198">
                  <c:v>9.7999999999998995</c:v>
                </c:pt>
                <c:pt idx="199">
                  <c:v>9.8999999999999808</c:v>
                </c:pt>
                <c:pt idx="200">
                  <c:v>9.9999999999999698</c:v>
                </c:pt>
              </c:numCache>
            </c:numRef>
          </c:cat>
          <c:val>
            <c:numRef>
              <c:f>Sheet2!$F$4:$F$204</c:f>
              <c:numCache>
                <c:formatCode>General</c:formatCode>
                <c:ptCount val="201"/>
                <c:pt idx="0">
                  <c:v>2.2699964881242702E-5</c:v>
                </c:pt>
                <c:pt idx="1">
                  <c:v>2.5087341028088E-5</c:v>
                </c:pt>
                <c:pt idx="2">
                  <c:v>2.7725799716088601E-5</c:v>
                </c:pt>
                <c:pt idx="3">
                  <c:v>3.0641747526611703E-5</c:v>
                </c:pt>
                <c:pt idx="4">
                  <c:v>3.3864368245427301E-5</c:v>
                </c:pt>
                <c:pt idx="5">
                  <c:v>3.7425914943850699E-5</c:v>
                </c:pt>
                <c:pt idx="6">
                  <c:v>4.1362032778316697E-5</c:v>
                </c:pt>
                <c:pt idx="7">
                  <c:v>4.5712115739087197E-5</c:v>
                </c:pt>
                <c:pt idx="8">
                  <c:v>5.0519700918547502E-5</c:v>
                </c:pt>
                <c:pt idx="9">
                  <c:v>5.5832904245058202E-5</c:v>
                </c:pt>
                <c:pt idx="10">
                  <c:v>6.1704902043340499E-5</c:v>
                </c:pt>
                <c:pt idx="11">
                  <c:v>6.8194463241006594E-5</c:v>
                </c:pt>
                <c:pt idx="12">
                  <c:v>7.5366537547739702E-5</c:v>
                </c:pt>
                <c:pt idx="13">
                  <c:v>8.3292905493818003E-5</c:v>
                </c:pt>
                <c:pt idx="14">
                  <c:v>9.2052896833790695E-5</c:v>
                </c:pt>
                <c:pt idx="15">
                  <c:v>1.01734184505322E-4</c:v>
                </c:pt>
                <c:pt idx="16">
                  <c:v>1.12433662089424E-4</c:v>
                </c:pt>
                <c:pt idx="17">
                  <c:v>1.2425841355397601E-4</c:v>
                </c:pt>
                <c:pt idx="18">
                  <c:v>1.37326784986072E-4</c:v>
                </c:pt>
                <c:pt idx="19">
                  <c:v>1.5176956903943201E-4</c:v>
                </c:pt>
                <c:pt idx="20">
                  <c:v>1.6773131395125601E-4</c:v>
                </c:pt>
                <c:pt idx="21">
                  <c:v>1.85371770229544E-4</c:v>
                </c:pt>
                <c:pt idx="22">
                  <c:v>2.04867489489893E-4</c:v>
                </c:pt>
                <c:pt idx="23">
                  <c:v>2.2641359144339899E-4</c:v>
                </c:pt>
                <c:pt idx="24">
                  <c:v>2.5022571672030298E-4</c:v>
                </c:pt>
                <c:pt idx="25">
                  <c:v>2.7654218507391801E-4</c:v>
                </c:pt>
                <c:pt idx="26">
                  <c:v>3.0562638056478398E-4</c:v>
                </c:pt>
                <c:pt idx="27">
                  <c:v>3.37769387596921E-4</c:v>
                </c:pt>
                <c:pt idx="28">
                  <c:v>3.7329290418833998E-4</c:v>
                </c:pt>
                <c:pt idx="29">
                  <c:v>4.1255246163294601E-4</c:v>
                </c:pt>
                <c:pt idx="30">
                  <c:v>4.5594098277725698E-4</c:v>
                </c:pt>
                <c:pt idx="31">
                  <c:v>5.0389271452425696E-4</c:v>
                </c:pt>
                <c:pt idx="32">
                  <c:v>5.5688757392239902E-4</c:v>
                </c:pt>
                <c:pt idx="33">
                  <c:v>6.1545595133673399E-4</c:v>
                </c:pt>
                <c:pt idx="34">
                  <c:v>6.8018401877394596E-4</c:v>
                </c:pt>
                <c:pt idx="35">
                  <c:v>7.5171959648877903E-4</c:v>
                </c:pt>
                <c:pt idx="36">
                  <c:v>8.3077863658697498E-4</c:v>
                </c:pt>
                <c:pt idx="37">
                  <c:v>9.18152388514445E-4</c:v>
                </c:pt>
                <c:pt idx="38">
                  <c:v>1.0147153181478601E-3</c:v>
                </c:pt>
                <c:pt idx="39">
                  <c:v>1.12143385974289E-3</c:v>
                </c:pt>
                <c:pt idx="40">
                  <c:v>1.2393760883331699E-3</c:v>
                </c:pt>
                <c:pt idx="41">
                  <c:v>1.3697224093841701E-3</c:v>
                </c:pt>
                <c:pt idx="42">
                  <c:v>1.5137773726879001E-3</c:v>
                </c:pt>
                <c:pt idx="43">
                  <c:v>1.67298272873562E-3</c:v>
                </c:pt>
                <c:pt idx="44">
                  <c:v>1.84893185824143E-3</c:v>
                </c:pt>
                <c:pt idx="45">
                  <c:v>2.0433857192320199E-3</c:v>
                </c:pt>
                <c:pt idx="46">
                  <c:v>2.25829047130629E-3</c:v>
                </c:pt>
                <c:pt idx="47">
                  <c:v>2.4957969534550599E-3</c:v>
                </c:pt>
                <c:pt idx="48">
                  <c:v>2.7582822103803602E-3</c:v>
                </c:pt>
                <c:pt idx="49">
                  <c:v>3.0483732827577999E-3</c:v>
                </c:pt>
                <c:pt idx="50">
                  <c:v>3.3689734995426702E-3</c:v>
                </c:pt>
                <c:pt idx="51">
                  <c:v>3.72329153546214E-3</c:v>
                </c:pt>
                <c:pt idx="52">
                  <c:v>4.1148735245099301E-3</c:v>
                </c:pt>
                <c:pt idx="53">
                  <c:v>4.5476385508478202E-3</c:v>
                </c:pt>
                <c:pt idx="54">
                  <c:v>5.0259178723166802E-3</c:v>
                </c:pt>
                <c:pt idx="55">
                  <c:v>5.5544982691210403E-3</c:v>
                </c:pt>
                <c:pt idx="56">
                  <c:v>6.1386699515341798E-3</c:v>
                </c:pt>
                <c:pt idx="57">
                  <c:v>6.7842795061003698E-3</c:v>
                </c:pt>
                <c:pt idx="58">
                  <c:v>7.4977884102387501E-3</c:v>
                </c:pt>
                <c:pt idx="59">
                  <c:v>8.2863377008804608E-3</c:v>
                </c:pt>
                <c:pt idx="60">
                  <c:v>9.1578194443669696E-3</c:v>
                </c:pt>
                <c:pt idx="61">
                  <c:v>1.01209557229021E-2</c:v>
                </c:pt>
                <c:pt idx="62">
                  <c:v>1.1185385928082599E-2</c:v>
                </c:pt>
                <c:pt idx="63">
                  <c:v>1.23617632351695E-2</c:v>
                </c:pt>
                <c:pt idx="64">
                  <c:v>1.3661861223646101E-2</c:v>
                </c:pt>
                <c:pt idx="65">
                  <c:v>1.5098691711159001E-2</c:v>
                </c:pt>
                <c:pt idx="66">
                  <c:v>1.66866349801628E-2</c:v>
                </c:pt>
                <c:pt idx="67">
                  <c:v>1.8441583700619799E-2</c:v>
                </c:pt>
                <c:pt idx="68">
                  <c:v>2.03811019891827E-2</c:v>
                </c:pt>
                <c:pt idx="69">
                  <c:v>2.2524601196778401E-2</c:v>
                </c:pt>
                <c:pt idx="70">
                  <c:v>2.48935341839315E-2</c:v>
                </c:pt>
                <c:pt idx="71">
                  <c:v>2.7511610028203001E-2</c:v>
                </c:pt>
                <c:pt idx="72">
                  <c:v>3.0405031312608102E-2</c:v>
                </c:pt>
                <c:pt idx="73">
                  <c:v>3.3602756369873997E-2</c:v>
                </c:pt>
                <c:pt idx="74">
                  <c:v>3.71367891071658E-2</c:v>
                </c:pt>
                <c:pt idx="75">
                  <c:v>4.1042499311948498E-2</c:v>
                </c:pt>
                <c:pt idx="76">
                  <c:v>4.5358976644704903E-2</c:v>
                </c:pt>
                <c:pt idx="77">
                  <c:v>5.01294218614005E-2</c:v>
                </c:pt>
                <c:pt idx="78">
                  <c:v>5.5401579181165297E-2</c:v>
                </c:pt>
                <c:pt idx="79">
                  <c:v>6.12282141264891E-2</c:v>
                </c:pt>
                <c:pt idx="80">
                  <c:v>6.7667641618304505E-2</c:v>
                </c:pt>
                <c:pt idx="81">
                  <c:v>7.4784309611315505E-2</c:v>
                </c:pt>
                <c:pt idx="82">
                  <c:v>8.2649444110790796E-2</c:v>
                </c:pt>
                <c:pt idx="83">
                  <c:v>9.1341762026364598E-2</c:v>
                </c:pt>
                <c:pt idx="84">
                  <c:v>0.100948258997324</c:v>
                </c:pt>
                <c:pt idx="85">
                  <c:v>0.11156508007421199</c:v>
                </c:pt>
                <c:pt idx="86">
                  <c:v>0.1232984819708</c:v>
                </c:pt>
                <c:pt idx="87">
                  <c:v>0.13626589651700399</c:v>
                </c:pt>
                <c:pt idx="88">
                  <c:v>0.15059710595609799</c:v>
                </c:pt>
                <c:pt idx="89">
                  <c:v>0.166435541849036</c:v>
                </c:pt>
                <c:pt idx="90">
                  <c:v>0.183939720585717</c:v>
                </c:pt>
                <c:pt idx="91">
                  <c:v>0.203284829870294</c:v>
                </c:pt>
                <c:pt idx="92">
                  <c:v>0.22466448205860501</c:v>
                </c:pt>
                <c:pt idx="93">
                  <c:v>0.24829265189569899</c:v>
                </c:pt>
                <c:pt idx="94">
                  <c:v>0.27440581804700498</c:v>
                </c:pt>
                <c:pt idx="95">
                  <c:v>0.303265329856308</c:v>
                </c:pt>
                <c:pt idx="96">
                  <c:v>0.335160023017813</c:v>
                </c:pt>
                <c:pt idx="97">
                  <c:v>0.370409110340852</c:v>
                </c:pt>
                <c:pt idx="98">
                  <c:v>0.40936537653897898</c:v>
                </c:pt>
                <c:pt idx="99">
                  <c:v>0.45241870901796399</c:v>
                </c:pt>
                <c:pt idx="100">
                  <c:v>0.5</c:v>
                </c:pt>
                <c:pt idx="101">
                  <c:v>0.45241870901798298</c:v>
                </c:pt>
                <c:pt idx="102">
                  <c:v>0.40936537653899102</c:v>
                </c:pt>
                <c:pt idx="103">
                  <c:v>0.37040911034086199</c:v>
                </c:pt>
                <c:pt idx="104">
                  <c:v>0.33516002301782299</c:v>
                </c:pt>
                <c:pt idx="105">
                  <c:v>0.30326532985631699</c:v>
                </c:pt>
                <c:pt idx="106">
                  <c:v>0.27440581804701297</c:v>
                </c:pt>
                <c:pt idx="107">
                  <c:v>0.24829265189570601</c:v>
                </c:pt>
                <c:pt idx="108">
                  <c:v>0.224664482058611</c:v>
                </c:pt>
                <c:pt idx="109">
                  <c:v>0.2032848298703</c:v>
                </c:pt>
                <c:pt idx="110">
                  <c:v>0.183939720585723</c:v>
                </c:pt>
                <c:pt idx="111">
                  <c:v>0.166435541849041</c:v>
                </c:pt>
                <c:pt idx="112">
                  <c:v>0.15059710595610201</c:v>
                </c:pt>
                <c:pt idx="113">
                  <c:v>0.13626589651700799</c:v>
                </c:pt>
                <c:pt idx="114">
                  <c:v>0.12329848197080399</c:v>
                </c:pt>
                <c:pt idx="115">
                  <c:v>0.11156508007421601</c:v>
                </c:pt>
                <c:pt idx="116">
                  <c:v>0.100948258997327</c:v>
                </c:pt>
                <c:pt idx="117">
                  <c:v>9.1341762026367304E-2</c:v>
                </c:pt>
                <c:pt idx="118">
                  <c:v>8.2649444110793197E-2</c:v>
                </c:pt>
                <c:pt idx="119">
                  <c:v>7.4784309611317504E-2</c:v>
                </c:pt>
                <c:pt idx="120">
                  <c:v>6.7667641618306906E-2</c:v>
                </c:pt>
                <c:pt idx="121">
                  <c:v>6.1228214126491001E-2</c:v>
                </c:pt>
                <c:pt idx="122">
                  <c:v>5.54015791811669E-2</c:v>
                </c:pt>
                <c:pt idx="123">
                  <c:v>5.0129421861401999E-2</c:v>
                </c:pt>
                <c:pt idx="124">
                  <c:v>4.53589766447067E-2</c:v>
                </c:pt>
                <c:pt idx="125">
                  <c:v>4.1042499311949497E-2</c:v>
                </c:pt>
                <c:pt idx="126">
                  <c:v>3.7136789107166897E-2</c:v>
                </c:pt>
                <c:pt idx="127">
                  <c:v>3.3602756369874899E-2</c:v>
                </c:pt>
                <c:pt idx="128">
                  <c:v>3.0405031312609201E-2</c:v>
                </c:pt>
                <c:pt idx="129">
                  <c:v>2.7511610028204E-2</c:v>
                </c:pt>
                <c:pt idx="130">
                  <c:v>2.4893534183932E-2</c:v>
                </c:pt>
                <c:pt idx="131">
                  <c:v>2.25246011967788E-2</c:v>
                </c:pt>
                <c:pt idx="132">
                  <c:v>2.03811019891833E-2</c:v>
                </c:pt>
                <c:pt idx="133">
                  <c:v>1.8441583700620101E-2</c:v>
                </c:pt>
                <c:pt idx="134">
                  <c:v>1.6686634980163099E-2</c:v>
                </c:pt>
                <c:pt idx="135">
                  <c:v>1.5098691711159301E-2</c:v>
                </c:pt>
                <c:pt idx="136">
                  <c:v>1.3661861223646401E-2</c:v>
                </c:pt>
                <c:pt idx="137">
                  <c:v>1.23617632351698E-2</c:v>
                </c:pt>
                <c:pt idx="138">
                  <c:v>1.11853859280829E-2</c:v>
                </c:pt>
                <c:pt idx="139">
                  <c:v>1.01209557229023E-2</c:v>
                </c:pt>
                <c:pt idx="140">
                  <c:v>9.1578194443670997E-3</c:v>
                </c:pt>
                <c:pt idx="141">
                  <c:v>8.2863377008814496E-3</c:v>
                </c:pt>
                <c:pt idx="142">
                  <c:v>7.49778841023966E-3</c:v>
                </c:pt>
                <c:pt idx="143">
                  <c:v>6.7842795061011903E-3</c:v>
                </c:pt>
                <c:pt idx="144">
                  <c:v>6.1386699515349101E-3</c:v>
                </c:pt>
                <c:pt idx="145">
                  <c:v>5.5544982691217099E-3</c:v>
                </c:pt>
                <c:pt idx="146">
                  <c:v>5.0259178723172596E-3</c:v>
                </c:pt>
                <c:pt idx="147">
                  <c:v>4.5476385508483796E-3</c:v>
                </c:pt>
                <c:pt idx="148">
                  <c:v>4.1148735245104201E-3</c:v>
                </c:pt>
                <c:pt idx="149">
                  <c:v>3.7232915354625902E-3</c:v>
                </c:pt>
                <c:pt idx="150">
                  <c:v>3.36897349954307E-3</c:v>
                </c:pt>
                <c:pt idx="151">
                  <c:v>3.0483732827581498E-3</c:v>
                </c:pt>
                <c:pt idx="152">
                  <c:v>2.7582822103806798E-3</c:v>
                </c:pt>
                <c:pt idx="153">
                  <c:v>2.49579695345536E-3</c:v>
                </c:pt>
                <c:pt idx="154">
                  <c:v>2.2582904713065802E-3</c:v>
                </c:pt>
                <c:pt idx="155">
                  <c:v>2.0433857192322601E-3</c:v>
                </c:pt>
                <c:pt idx="156">
                  <c:v>1.8489318582416601E-3</c:v>
                </c:pt>
                <c:pt idx="157">
                  <c:v>1.6729827287358301E-3</c:v>
                </c:pt>
                <c:pt idx="158">
                  <c:v>1.5137773726880601E-3</c:v>
                </c:pt>
                <c:pt idx="159">
                  <c:v>1.3697224093843299E-3</c:v>
                </c:pt>
                <c:pt idx="160">
                  <c:v>1.2393760883333E-3</c:v>
                </c:pt>
                <c:pt idx="161">
                  <c:v>1.1214338597430201E-3</c:v>
                </c:pt>
                <c:pt idx="162">
                  <c:v>1.01471531814797E-3</c:v>
                </c:pt>
                <c:pt idx="163">
                  <c:v>9.1815238851454702E-4</c:v>
                </c:pt>
                <c:pt idx="164">
                  <c:v>8.3077863658705695E-4</c:v>
                </c:pt>
                <c:pt idx="165">
                  <c:v>7.5171959648886501E-4</c:v>
                </c:pt>
                <c:pt idx="166">
                  <c:v>6.8018401877402304E-4</c:v>
                </c:pt>
                <c:pt idx="167">
                  <c:v>6.1545595133680403E-4</c:v>
                </c:pt>
                <c:pt idx="168">
                  <c:v>5.5688757392245995E-4</c:v>
                </c:pt>
                <c:pt idx="169">
                  <c:v>5.0389271452431301E-4</c:v>
                </c:pt>
                <c:pt idx="170">
                  <c:v>4.5594098277730702E-4</c:v>
                </c:pt>
                <c:pt idx="171">
                  <c:v>4.1255246163299198E-4</c:v>
                </c:pt>
                <c:pt idx="172">
                  <c:v>3.7329290418837999E-4</c:v>
                </c:pt>
                <c:pt idx="173">
                  <c:v>3.3776938759695803E-4</c:v>
                </c:pt>
                <c:pt idx="174">
                  <c:v>3.05626380564817E-4</c:v>
                </c:pt>
                <c:pt idx="175">
                  <c:v>2.7654218507394901E-4</c:v>
                </c:pt>
                <c:pt idx="176">
                  <c:v>2.5022571672033198E-4</c:v>
                </c:pt>
                <c:pt idx="177">
                  <c:v>2.2641359144342301E-4</c:v>
                </c:pt>
                <c:pt idx="178">
                  <c:v>2.0486748948991501E-4</c:v>
                </c:pt>
                <c:pt idx="179">
                  <c:v>1.8537177022956401E-4</c:v>
                </c:pt>
                <c:pt idx="180">
                  <c:v>1.6773131395127501E-4</c:v>
                </c:pt>
                <c:pt idx="181">
                  <c:v>1.51769569039448E-4</c:v>
                </c:pt>
                <c:pt idx="182">
                  <c:v>1.3732678498608699E-4</c:v>
                </c:pt>
                <c:pt idx="183">
                  <c:v>1.2425841355398899E-4</c:v>
                </c:pt>
                <c:pt idx="184">
                  <c:v>1.12433662089436E-4</c:v>
                </c:pt>
                <c:pt idx="185">
                  <c:v>1.01734184505332E-4</c:v>
                </c:pt>
                <c:pt idx="186">
                  <c:v>9.2052896833799802E-5</c:v>
                </c:pt>
                <c:pt idx="187">
                  <c:v>8.3292905493826202E-5</c:v>
                </c:pt>
                <c:pt idx="188">
                  <c:v>7.53665375477474E-5</c:v>
                </c:pt>
                <c:pt idx="189">
                  <c:v>6.8194463241013302E-5</c:v>
                </c:pt>
                <c:pt idx="190">
                  <c:v>6.1704902043346801E-5</c:v>
                </c:pt>
                <c:pt idx="191">
                  <c:v>5.5832904245063901E-5</c:v>
                </c:pt>
                <c:pt idx="192">
                  <c:v>5.05197009185523E-5</c:v>
                </c:pt>
                <c:pt idx="193">
                  <c:v>4.5712115739092002E-5</c:v>
                </c:pt>
                <c:pt idx="194">
                  <c:v>4.1362032778320797E-5</c:v>
                </c:pt>
                <c:pt idx="195">
                  <c:v>3.74259149438545E-5</c:v>
                </c:pt>
                <c:pt idx="196">
                  <c:v>3.38643682454305E-5</c:v>
                </c:pt>
                <c:pt idx="197">
                  <c:v>3.06417475266148E-5</c:v>
                </c:pt>
                <c:pt idx="198">
                  <c:v>2.7725799716091502E-5</c:v>
                </c:pt>
                <c:pt idx="199">
                  <c:v>2.5087341028090599E-5</c:v>
                </c:pt>
                <c:pt idx="200">
                  <c:v>2.26999648812451E-5</c:v>
                </c:pt>
              </c:numCache>
            </c:numRef>
          </c:val>
          <c:smooth val="0"/>
          <c:extLst>
            <c:ext xmlns:c16="http://schemas.microsoft.com/office/drawing/2014/chart" uri="{C3380CC4-5D6E-409C-BE32-E72D297353CC}">
              <c16:uniqueId val="{00000000-7CE3-3E40-AF13-CFB0BA180F79}"/>
            </c:ext>
          </c:extLst>
        </c:ser>
        <c:dLbls>
          <c:showLegendKey val="0"/>
          <c:showVal val="0"/>
          <c:showCatName val="0"/>
          <c:showSerName val="0"/>
          <c:showPercent val="0"/>
          <c:showBubbleSize val="0"/>
        </c:dLbls>
        <c:smooth val="0"/>
        <c:axId val="2137296984"/>
        <c:axId val="-2142668568"/>
      </c:lineChart>
      <c:catAx>
        <c:axId val="2137296984"/>
        <c:scaling>
          <c:orientation val="minMax"/>
        </c:scaling>
        <c:delete val="0"/>
        <c:axPos val="b"/>
        <c:numFmt formatCode="General" sourceLinked="1"/>
        <c:majorTickMark val="out"/>
        <c:minorTickMark val="none"/>
        <c:tickLblPos val="nextTo"/>
        <c:txPr>
          <a:bodyPr/>
          <a:lstStyle/>
          <a:p>
            <a:pPr>
              <a:defRPr sz="1400" b="1"/>
            </a:pPr>
            <a:endParaRPr lang="en-US"/>
          </a:p>
        </c:txPr>
        <c:crossAx val="-2142668568"/>
        <c:crosses val="autoZero"/>
        <c:auto val="1"/>
        <c:lblAlgn val="ctr"/>
        <c:lblOffset val="100"/>
        <c:tickLblSkip val="20"/>
        <c:tickMarkSkip val="5"/>
        <c:noMultiLvlLbl val="0"/>
      </c:catAx>
      <c:valAx>
        <c:axId val="-2142668568"/>
        <c:scaling>
          <c:orientation val="minMax"/>
        </c:scaling>
        <c:delete val="0"/>
        <c:axPos val="l"/>
        <c:majorGridlines/>
        <c:numFmt formatCode="General" sourceLinked="1"/>
        <c:majorTickMark val="out"/>
        <c:minorTickMark val="none"/>
        <c:tickLblPos val="nextTo"/>
        <c:txPr>
          <a:bodyPr/>
          <a:lstStyle/>
          <a:p>
            <a:pPr>
              <a:defRPr sz="1400" b="1"/>
            </a:pPr>
            <a:endParaRPr lang="en-US"/>
          </a:p>
        </c:txPr>
        <c:crossAx val="2137296984"/>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d7e9c760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6d7e9c7607_2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mu is 0 and b is 1, the positive half-life is exactly an exponential distribution scaled by ½.</a:t>
            </a:r>
          </a:p>
        </p:txBody>
      </p:sp>
    </p:spTree>
    <p:extLst>
      <p:ext uri="{BB962C8B-B14F-4D97-AF65-F5344CB8AC3E}">
        <p14:creationId xmlns:p14="http://schemas.microsoft.com/office/powerpoint/2010/main" val="20631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mu is 0 and b is 1, the positive half-life is exactly an exponential distribution scaled by ½.</a:t>
            </a:r>
          </a:p>
        </p:txBody>
      </p:sp>
    </p:spTree>
    <p:extLst>
      <p:ext uri="{BB962C8B-B14F-4D97-AF65-F5344CB8AC3E}">
        <p14:creationId xmlns:p14="http://schemas.microsoft.com/office/powerpoint/2010/main" val="972867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d7e9c760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d7e9c7607_2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12" name="Google Shape;612;g6d7e9c7607_2_3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46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6879975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76879975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991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7240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175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827FBC-C1D8-1D44-A2C7-F58F7B21802B}" type="slidenum">
              <a:rPr lang="en-US" smtClean="0"/>
              <a:t>17</a:t>
            </a:fld>
            <a:endParaRPr lang="en-US"/>
          </a:p>
        </p:txBody>
      </p:sp>
    </p:spTree>
    <p:extLst>
      <p:ext uri="{BB962C8B-B14F-4D97-AF65-F5344CB8AC3E}">
        <p14:creationId xmlns:p14="http://schemas.microsoft.com/office/powerpoint/2010/main" val="3786573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83E8E5-039F-124B-8E48-54E0F97BB38F}" type="slidenum">
              <a:rPr lang="en-US" smtClean="0"/>
              <a:t>23</a:t>
            </a:fld>
            <a:endParaRPr lang="en-US"/>
          </a:p>
        </p:txBody>
      </p:sp>
    </p:spTree>
    <p:extLst>
      <p:ext uri="{BB962C8B-B14F-4D97-AF65-F5344CB8AC3E}">
        <p14:creationId xmlns:p14="http://schemas.microsoft.com/office/powerpoint/2010/main" val="3743444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83E8E5-039F-124B-8E48-54E0F97BB38F}" type="slidenum">
              <a:rPr lang="en-US" smtClean="0"/>
              <a:t>24</a:t>
            </a:fld>
            <a:endParaRPr lang="en-US"/>
          </a:p>
        </p:txBody>
      </p:sp>
    </p:spTree>
    <p:extLst>
      <p:ext uri="{BB962C8B-B14F-4D97-AF65-F5344CB8AC3E}">
        <p14:creationId xmlns:p14="http://schemas.microsoft.com/office/powerpoint/2010/main" val="59687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Tx/>
              <a:buNone/>
            </a:pPr>
            <a:r>
              <a:rPr lang="en-US" sz="1200" dirty="0" err="1">
                <a:solidFill>
                  <a:srgbClr val="FF0000"/>
                </a:solidFill>
              </a:rPr>
              <a:t>ε</a:t>
            </a:r>
            <a:r>
              <a:rPr lang="en-US" sz="1200" dirty="0">
                <a:solidFill>
                  <a:srgbClr val="FF0000"/>
                </a:solidFill>
              </a:rPr>
              <a:t> is a publicly known characteristic of our database. It defines the level of privacy maintained and it informs users of the amount of error to expect in the responses it yields.</a:t>
            </a:r>
          </a:p>
          <a:p>
            <a:endParaRPr lang="en-US" dirty="0"/>
          </a:p>
        </p:txBody>
      </p:sp>
      <p:sp>
        <p:nvSpPr>
          <p:cNvPr id="4" name="Slide Number Placeholder 3"/>
          <p:cNvSpPr>
            <a:spLocks noGrp="1"/>
          </p:cNvSpPr>
          <p:nvPr>
            <p:ph type="sldNum" sz="quarter" idx="5"/>
          </p:nvPr>
        </p:nvSpPr>
        <p:spPr/>
        <p:txBody>
          <a:bodyPr/>
          <a:lstStyle/>
          <a:p>
            <a:fld id="{FF83E8E5-039F-124B-8E48-54E0F97BB38F}" type="slidenum">
              <a:rPr lang="en-US" smtClean="0"/>
              <a:t>25</a:t>
            </a:fld>
            <a:endParaRPr lang="en-US"/>
          </a:p>
        </p:txBody>
      </p:sp>
    </p:spTree>
    <p:extLst>
      <p:ext uri="{BB962C8B-B14F-4D97-AF65-F5344CB8AC3E}">
        <p14:creationId xmlns:p14="http://schemas.microsoft.com/office/powerpoint/2010/main" val="627010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err="1"/>
              <a:t>Laplacian</a:t>
            </a:r>
            <a:r>
              <a:rPr lang="en-US" dirty="0"/>
              <a:t> is the most used kind of noise</a:t>
            </a:r>
          </a:p>
        </p:txBody>
      </p:sp>
      <p:sp>
        <p:nvSpPr>
          <p:cNvPr id="4" name="Slide Number Placeholder 3"/>
          <p:cNvSpPr>
            <a:spLocks noGrp="1"/>
          </p:cNvSpPr>
          <p:nvPr>
            <p:ph type="sldNum" sz="quarter" idx="10"/>
          </p:nvPr>
        </p:nvSpPr>
        <p:spPr/>
        <p:txBody>
          <a:bodyPr/>
          <a:lstStyle/>
          <a:p>
            <a:fld id="{BB6CDB33-4334-3440-9E8F-01F1C9987AA2}" type="slidenum">
              <a:rPr lang="en-US" smtClean="0"/>
              <a:pPr/>
              <a:t>27</a:t>
            </a:fld>
            <a:endParaRPr lang="en-US"/>
          </a:p>
        </p:txBody>
      </p:sp>
    </p:spTree>
    <p:extLst>
      <p:ext uri="{BB962C8B-B14F-4D97-AF65-F5344CB8AC3E}">
        <p14:creationId xmlns:p14="http://schemas.microsoft.com/office/powerpoint/2010/main" val="1836690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1" name="Google Shape;131;p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3648F5-426B-4E47-89BC-034FD7745318}"/>
              </a:ext>
            </a:extLst>
          </p:cNvPr>
          <p:cNvSpPr>
            <a:spLocks noGrp="1"/>
          </p:cNvSpPr>
          <p:nvPr>
            <p:ph type="dt" sz="half" idx="10"/>
          </p:nvPr>
        </p:nvSpPr>
        <p:spPr/>
        <p:txBody>
          <a:bodyPr/>
          <a:lstStyle/>
          <a:p>
            <a:fld id="{9BD71BEF-1C55-E448-8043-18A225FB1922}" type="datetimeFigureOut">
              <a:rPr lang="en-US" smtClean="0"/>
              <a:t>2/28/22</a:t>
            </a:fld>
            <a:endParaRPr lang="en-US"/>
          </a:p>
        </p:txBody>
      </p:sp>
      <p:sp>
        <p:nvSpPr>
          <p:cNvPr id="3" name="Footer Placeholder 2">
            <a:extLst>
              <a:ext uri="{FF2B5EF4-FFF2-40B4-BE49-F238E27FC236}">
                <a16:creationId xmlns:a16="http://schemas.microsoft.com/office/drawing/2014/main" id="{71DE637B-4E72-474C-B0CE-524E4786C2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B9B535-5682-AE42-98BD-BE350BF9508E}"/>
              </a:ext>
            </a:extLst>
          </p:cNvPr>
          <p:cNvSpPr>
            <a:spLocks noGrp="1"/>
          </p:cNvSpPr>
          <p:nvPr>
            <p:ph type="sldNum" sz="quarter" idx="12"/>
          </p:nvPr>
        </p:nvSpPr>
        <p:spPr/>
        <p:txBody>
          <a:bodyPr/>
          <a:lstStyle/>
          <a:p>
            <a:fld id="{6B00F8F2-6F38-CD46-B1B0-8C420BF368CC}" type="slidenum">
              <a:rPr lang="en-US" smtClean="0"/>
              <a:t>‹#›</a:t>
            </a:fld>
            <a:endParaRPr lang="en-US"/>
          </a:p>
        </p:txBody>
      </p:sp>
    </p:spTree>
    <p:extLst>
      <p:ext uri="{BB962C8B-B14F-4D97-AF65-F5344CB8AC3E}">
        <p14:creationId xmlns:p14="http://schemas.microsoft.com/office/powerpoint/2010/main" val="58579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4" name="Google Shape;144;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5" name="Google Shape;145;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6" name="Google Shape;14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2" name="Google Shape;152;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53" name="Google Shape;15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6" name="Google Shape;15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0" name="Google Shape;160;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1" name="Google Shape;161;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2" name="Google Shape;16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6"/>
        <p:cNvGrpSpPr/>
        <p:nvPr/>
      </p:nvGrpSpPr>
      <p:grpSpPr>
        <a:xfrm>
          <a:off x="0" y="0"/>
          <a:ext cx="0" cy="0"/>
          <a:chOff x="0" y="0"/>
          <a:chExt cx="0" cy="0"/>
        </a:xfrm>
      </p:grpSpPr>
      <p:sp>
        <p:nvSpPr>
          <p:cNvPr id="167" name="Google Shape;167;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8" name="Google Shape;168;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9" name="Google Shape;16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7"/>
        <p:cNvGrpSpPr/>
        <p:nvPr/>
      </p:nvGrpSpPr>
      <p:grpSpPr>
        <a:xfrm>
          <a:off x="0" y="0"/>
          <a:ext cx="0" cy="0"/>
          <a:chOff x="0" y="0"/>
          <a:chExt cx="0" cy="0"/>
        </a:xfrm>
      </p:grpSpPr>
      <p:sp>
        <p:nvSpPr>
          <p:cNvPr id="198" name="Google Shape;198;p42"/>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2"/>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00" name="Google Shape;200;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81087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7" name="Google Shape;13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8" name="Google Shape;13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029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0EB2-5280-004F-96EC-B8D7574D2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931E39-EA14-6D49-B85A-DE7C8FB663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525DE-AFF8-E14A-95A5-AF6FA959428A}"/>
              </a:ext>
            </a:extLst>
          </p:cNvPr>
          <p:cNvSpPr>
            <a:spLocks noGrp="1"/>
          </p:cNvSpPr>
          <p:nvPr>
            <p:ph type="dt" sz="half" idx="10"/>
          </p:nvPr>
        </p:nvSpPr>
        <p:spPr/>
        <p:txBody>
          <a:bodyPr/>
          <a:lstStyle/>
          <a:p>
            <a:fld id="{6E631D6E-3992-8641-BE9F-A236E4F2105A}" type="datetimeFigureOut">
              <a:rPr lang="en-US" smtClean="0"/>
              <a:t>2/28/22</a:t>
            </a:fld>
            <a:endParaRPr lang="en-US"/>
          </a:p>
        </p:txBody>
      </p:sp>
      <p:sp>
        <p:nvSpPr>
          <p:cNvPr id="5" name="Footer Placeholder 4">
            <a:extLst>
              <a:ext uri="{FF2B5EF4-FFF2-40B4-BE49-F238E27FC236}">
                <a16:creationId xmlns:a16="http://schemas.microsoft.com/office/drawing/2014/main" id="{8F237ED0-FAEE-2441-876F-DF42AF12FC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E35B0-AA23-6342-A04C-76B513967792}"/>
              </a:ext>
            </a:extLst>
          </p:cNvPr>
          <p:cNvSpPr>
            <a:spLocks noGrp="1"/>
          </p:cNvSpPr>
          <p:nvPr>
            <p:ph type="sldNum" sz="quarter" idx="12"/>
          </p:nvPr>
        </p:nvSpPr>
        <p:spPr/>
        <p:txBody>
          <a:bodyPr/>
          <a:lstStyle/>
          <a:p>
            <a:fld id="{D7DC6CEA-6DD0-324C-9027-8A2E79A8B928}" type="slidenum">
              <a:rPr lang="en-US" smtClean="0"/>
              <a:t>‹#›</a:t>
            </a:fld>
            <a:endParaRPr lang="en-US"/>
          </a:p>
        </p:txBody>
      </p:sp>
    </p:spTree>
    <p:extLst>
      <p:ext uri="{BB962C8B-B14F-4D97-AF65-F5344CB8AC3E}">
        <p14:creationId xmlns:p14="http://schemas.microsoft.com/office/powerpoint/2010/main" val="1633502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7" name="Google Shape;12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8" name="Google Shape;1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4" r:id="rId2"/>
    <p:sldLayoutId id="2147483676" r:id="rId3"/>
    <p:sldLayoutId id="2147483677" r:id="rId4"/>
    <p:sldLayoutId id="2147483678" r:id="rId5"/>
    <p:sldLayoutId id="2147483680" r:id="rId6"/>
    <p:sldLayoutId id="2147483701" r:id="rId7"/>
    <p:sldLayoutId id="2147483702" r:id="rId8"/>
    <p:sldLayoutId id="2147483703" r:id="rId9"/>
    <p:sldLayoutId id="214748370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NULL"/><Relationship Id="rId1" Type="http://schemas.openxmlformats.org/officeDocument/2006/relationships/slideLayout" Target="../slideLayouts/slideLayout9.xm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9.xml"/><Relationship Id="rId5" Type="http://schemas.openxmlformats.org/officeDocument/2006/relationships/image" Target="NUL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document/d/1TYMT4HfcAcw4HR930UufaWkSO7xEWlQtc-32ma00ZVY/edi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NUL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arahRajtmajer/DataPrivacy_Spring2022" TargetMode="External"/><Relationship Id="rId2" Type="http://schemas.openxmlformats.org/officeDocument/2006/relationships/hyperlink" Target="https://mybinder.org/"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0.xml"/><Relationship Id="rId5" Type="http://schemas.openxmlformats.org/officeDocument/2006/relationships/image" Target="NUL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SarahRajtmajer/DS300" TargetMode="External"/><Relationship Id="rId2" Type="http://schemas.openxmlformats.org/officeDocument/2006/relationships/hyperlink" Target="https://mybinder.org/" TargetMode="External"/><Relationship Id="rId1" Type="http://schemas.openxmlformats.org/officeDocument/2006/relationships/slideLayout" Target="../slideLayouts/slideLayout1.xml"/><Relationship Id="rId4" Type="http://schemas.openxmlformats.org/officeDocument/2006/relationships/hyperlink" Target="https://github.com/SarahRajtmajer/DataPrivacy_Spring2022"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teachingprivacy.org/wp-content/uploads/2015/06/TROPE_Protect_Your_Anonymity_Maybe.pdf"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50"/>
          <p:cNvPicPr preferRelativeResize="0"/>
          <p:nvPr/>
        </p:nvPicPr>
        <p:blipFill rotWithShape="1">
          <a:blip r:embed="rId3">
            <a:alphaModFix/>
          </a:blip>
          <a:srcRect/>
          <a:stretch/>
        </p:blipFill>
        <p:spPr>
          <a:xfrm>
            <a:off x="138200" y="184350"/>
            <a:ext cx="2887101" cy="982969"/>
          </a:xfrm>
          <a:prstGeom prst="rect">
            <a:avLst/>
          </a:prstGeom>
          <a:noFill/>
          <a:ln>
            <a:noFill/>
          </a:ln>
        </p:spPr>
      </p:pic>
      <p:sp>
        <p:nvSpPr>
          <p:cNvPr id="255" name="Google Shape;255;p50"/>
          <p:cNvSpPr txBox="1">
            <a:spLocks noGrp="1"/>
          </p:cNvSpPr>
          <p:nvPr>
            <p:ph type="ctrTitle"/>
          </p:nvPr>
        </p:nvSpPr>
        <p:spPr>
          <a:xfrm>
            <a:off x="834266" y="2261127"/>
            <a:ext cx="7260367" cy="1001352"/>
          </a:xfrm>
          <a:prstGeom prst="rect">
            <a:avLst/>
          </a:prstGeom>
          <a:noFill/>
          <a:ln>
            <a:noFill/>
          </a:ln>
        </p:spPr>
        <p:txBody>
          <a:bodyPr spcFirstLastPara="1" wrap="square" lIns="91425" tIns="91425" rIns="91425" bIns="91425" anchor="b" anchorCtr="0">
            <a:noAutofit/>
          </a:bodyPr>
          <a:lstStyle/>
          <a:p>
            <a:r>
              <a:rPr lang="en-US" sz="2800" dirty="0"/>
              <a:t>IST 597:</a:t>
            </a:r>
            <a:br>
              <a:rPr lang="en-US" sz="2800" dirty="0"/>
            </a:br>
            <a:r>
              <a:rPr lang="en-US" sz="2800" dirty="0"/>
              <a:t>Foundations of Data Privacy</a:t>
            </a:r>
            <a:br>
              <a:rPr lang="en-US" sz="2800" dirty="0"/>
            </a:br>
            <a:r>
              <a:rPr lang="en-US" sz="2800" i="1" dirty="0"/>
              <a:t>Introduction to Differential Privacy</a:t>
            </a:r>
          </a:p>
        </p:txBody>
      </p:sp>
      <p:sp>
        <p:nvSpPr>
          <p:cNvPr id="5" name="Google Shape;256;p50">
            <a:extLst>
              <a:ext uri="{FF2B5EF4-FFF2-40B4-BE49-F238E27FC236}">
                <a16:creationId xmlns:a16="http://schemas.microsoft.com/office/drawing/2014/main" id="{B0207B54-949A-3846-B6B0-77EB1131DD31}"/>
              </a:ext>
            </a:extLst>
          </p:cNvPr>
          <p:cNvSpPr txBox="1"/>
          <p:nvPr/>
        </p:nvSpPr>
        <p:spPr>
          <a:xfrm>
            <a:off x="1581750" y="3262479"/>
            <a:ext cx="5765400"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r>
              <a:rPr lang="en" sz="2600" dirty="0"/>
              <a:t>February 28, 2022</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
        <p:nvSpPr>
          <p:cNvPr id="6" name="TextBox 5">
            <a:extLst>
              <a:ext uri="{FF2B5EF4-FFF2-40B4-BE49-F238E27FC236}">
                <a16:creationId xmlns:a16="http://schemas.microsoft.com/office/drawing/2014/main" id="{A355DAA9-A95A-374D-B0F8-75324FE0E6AB}"/>
              </a:ext>
            </a:extLst>
          </p:cNvPr>
          <p:cNvSpPr txBox="1"/>
          <p:nvPr/>
        </p:nvSpPr>
        <p:spPr>
          <a:xfrm>
            <a:off x="3191256" y="4835723"/>
            <a:ext cx="5952744" cy="307777"/>
          </a:xfrm>
          <a:prstGeom prst="rect">
            <a:avLst/>
          </a:prstGeom>
          <a:noFill/>
        </p:spPr>
        <p:txBody>
          <a:bodyPr wrap="square" rtlCol="0">
            <a:spAutoFit/>
          </a:bodyPr>
          <a:lstStyle/>
          <a:p>
            <a:r>
              <a:rPr lang="en-US" dirty="0"/>
              <a:t>Partial slide credit: Anna </a:t>
            </a:r>
            <a:r>
              <a:rPr lang="en-US" dirty="0" err="1"/>
              <a:t>Squicciarini</a:t>
            </a:r>
            <a:r>
              <a:rPr lang="en-US" dirty="0"/>
              <a:t> (PSU), </a:t>
            </a:r>
            <a:r>
              <a:rPr lang="en-US" dirty="0" err="1"/>
              <a:t>Kobbi</a:t>
            </a:r>
            <a:r>
              <a:rPr lang="en-US" dirty="0"/>
              <a:t> </a:t>
            </a:r>
            <a:r>
              <a:rPr lang="en-US" dirty="0" err="1"/>
              <a:t>Nissem</a:t>
            </a:r>
            <a:r>
              <a:rPr lang="en-US" dirty="0"/>
              <a:t> (Georgetown)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D890845-1E0A-D74B-A757-CE0B2299657D}"/>
              </a:ext>
            </a:extLst>
          </p:cNvPr>
          <p:cNvSpPr txBox="1">
            <a:spLocks/>
          </p:cNvSpPr>
          <p:nvPr/>
        </p:nvSpPr>
        <p:spPr>
          <a:xfrm>
            <a:off x="96980" y="117763"/>
            <a:ext cx="8859983" cy="203661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Consider an analysis on data containing personal information about individuals. </a:t>
            </a:r>
          </a:p>
          <a:p>
            <a:pPr marL="0" indent="0">
              <a:buNone/>
            </a:pPr>
            <a:r>
              <a:rPr lang="en-US" dirty="0"/>
              <a:t>The analysis may be as simple as determining the average age of the individuals in the data, or it may be more complex and utilize sophisticated modeling and inference techniques. </a:t>
            </a:r>
          </a:p>
          <a:p>
            <a:pPr marL="0" indent="0">
              <a:buNone/>
            </a:pPr>
            <a:r>
              <a:rPr lang="en-US" dirty="0"/>
              <a:t>In any case, the analysis involves performing some analysis/computation on (transformation of) input data and outputting the result. </a:t>
            </a:r>
          </a:p>
        </p:txBody>
      </p:sp>
      <p:pic>
        <p:nvPicPr>
          <p:cNvPr id="8" name="Picture 7">
            <a:extLst>
              <a:ext uri="{FF2B5EF4-FFF2-40B4-BE49-F238E27FC236}">
                <a16:creationId xmlns:a16="http://schemas.microsoft.com/office/drawing/2014/main" id="{74AFB14D-D716-FD46-8F5B-F041495C0E9F}"/>
              </a:ext>
            </a:extLst>
          </p:cNvPr>
          <p:cNvPicPr>
            <a:picLocks noChangeAspect="1"/>
          </p:cNvPicPr>
          <p:nvPr/>
        </p:nvPicPr>
        <p:blipFill rotWithShape="1">
          <a:blip r:embed="rId2"/>
          <a:srcRect l="15897" b="34783"/>
          <a:stretch/>
        </p:blipFill>
        <p:spPr>
          <a:xfrm>
            <a:off x="96980" y="2356749"/>
            <a:ext cx="5781645" cy="1649685"/>
          </a:xfrm>
          <a:prstGeom prst="rect">
            <a:avLst/>
          </a:prstGeom>
        </p:spPr>
      </p:pic>
      <p:sp>
        <p:nvSpPr>
          <p:cNvPr id="9" name="Content Placeholder 2">
            <a:extLst>
              <a:ext uri="{FF2B5EF4-FFF2-40B4-BE49-F238E27FC236}">
                <a16:creationId xmlns:a16="http://schemas.microsoft.com/office/drawing/2014/main" id="{C22DDBCE-118A-6B49-A635-467DB3BABDED}"/>
              </a:ext>
            </a:extLst>
          </p:cNvPr>
          <p:cNvSpPr txBox="1">
            <a:spLocks/>
          </p:cNvSpPr>
          <p:nvPr/>
        </p:nvSpPr>
        <p:spPr>
          <a:xfrm>
            <a:off x="7086602" y="4826833"/>
            <a:ext cx="2057398" cy="35780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Wood et al., 2017 </a:t>
            </a:r>
          </a:p>
        </p:txBody>
      </p:sp>
      <p:sp>
        <p:nvSpPr>
          <p:cNvPr id="10" name="Content Placeholder 2">
            <a:extLst>
              <a:ext uri="{FF2B5EF4-FFF2-40B4-BE49-F238E27FC236}">
                <a16:creationId xmlns:a16="http://schemas.microsoft.com/office/drawing/2014/main" id="{9453770B-279E-F144-A719-213C203F0ABD}"/>
              </a:ext>
            </a:extLst>
          </p:cNvPr>
          <p:cNvSpPr txBox="1">
            <a:spLocks/>
          </p:cNvSpPr>
          <p:nvPr/>
        </p:nvSpPr>
        <p:spPr>
          <a:xfrm>
            <a:off x="4699416" y="3529206"/>
            <a:ext cx="4025199" cy="14765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solidFill>
                  <a:srgbClr val="0070C0"/>
                </a:solidFill>
              </a:rPr>
              <a:t>An analysis </a:t>
            </a:r>
            <a:r>
              <a:rPr lang="en-US" sz="1800" i="1" dirty="0">
                <a:solidFill>
                  <a:srgbClr val="FF0000"/>
                </a:solidFill>
              </a:rPr>
              <a:t>protects the privacy </a:t>
            </a:r>
            <a:r>
              <a:rPr lang="en-US" sz="1800" i="1" dirty="0">
                <a:solidFill>
                  <a:srgbClr val="0070C0"/>
                </a:solidFill>
              </a:rPr>
              <a:t>of individuals in the data if its output </a:t>
            </a:r>
            <a:r>
              <a:rPr lang="en-US" sz="1800" i="1" dirty="0">
                <a:solidFill>
                  <a:srgbClr val="FF0000"/>
                </a:solidFill>
              </a:rPr>
              <a:t>does not reveal any information </a:t>
            </a:r>
            <a:r>
              <a:rPr lang="en-US" sz="1800" i="1" dirty="0">
                <a:solidFill>
                  <a:srgbClr val="0070C0"/>
                </a:solidFill>
              </a:rPr>
              <a:t>about any specific individual.</a:t>
            </a:r>
          </a:p>
        </p:txBody>
      </p:sp>
      <p:sp>
        <p:nvSpPr>
          <p:cNvPr id="11" name="Content Placeholder 2">
            <a:extLst>
              <a:ext uri="{FF2B5EF4-FFF2-40B4-BE49-F238E27FC236}">
                <a16:creationId xmlns:a16="http://schemas.microsoft.com/office/drawing/2014/main" id="{9223E08C-77A9-2440-888B-B3E5B72C5E46}"/>
              </a:ext>
            </a:extLst>
          </p:cNvPr>
          <p:cNvSpPr txBox="1">
            <a:spLocks/>
          </p:cNvSpPr>
          <p:nvPr/>
        </p:nvSpPr>
        <p:spPr>
          <a:xfrm>
            <a:off x="1718205" y="2563318"/>
            <a:ext cx="1647087" cy="4135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solidFill>
                  <a:srgbClr val="0070C0"/>
                </a:solidFill>
              </a:rPr>
              <a:t>(Algorithms)</a:t>
            </a:r>
          </a:p>
        </p:txBody>
      </p:sp>
    </p:spTree>
    <p:extLst>
      <p:ext uri="{BB962C8B-B14F-4D97-AF65-F5344CB8AC3E}">
        <p14:creationId xmlns:p14="http://schemas.microsoft.com/office/powerpoint/2010/main" val="289771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D426F0-8C9F-034E-8401-5F0665DEC658}"/>
              </a:ext>
            </a:extLst>
          </p:cNvPr>
          <p:cNvPicPr>
            <a:picLocks noChangeAspect="1"/>
          </p:cNvPicPr>
          <p:nvPr/>
        </p:nvPicPr>
        <p:blipFill>
          <a:blip r:embed="rId2"/>
          <a:stretch>
            <a:fillRect/>
          </a:stretch>
        </p:blipFill>
        <p:spPr>
          <a:xfrm>
            <a:off x="382249" y="99063"/>
            <a:ext cx="7420132" cy="2048968"/>
          </a:xfrm>
          <a:prstGeom prst="rect">
            <a:avLst/>
          </a:prstGeom>
        </p:spPr>
      </p:pic>
      <p:pic>
        <p:nvPicPr>
          <p:cNvPr id="6" name="Picture 5">
            <a:extLst>
              <a:ext uri="{FF2B5EF4-FFF2-40B4-BE49-F238E27FC236}">
                <a16:creationId xmlns:a16="http://schemas.microsoft.com/office/drawing/2014/main" id="{D47F1D15-90A6-3D4C-AD71-7FA1A8D637FF}"/>
              </a:ext>
            </a:extLst>
          </p:cNvPr>
          <p:cNvPicPr>
            <a:picLocks noChangeAspect="1"/>
          </p:cNvPicPr>
          <p:nvPr/>
        </p:nvPicPr>
        <p:blipFill rotWithShape="1">
          <a:blip r:embed="rId3"/>
          <a:srcRect l="16443" t="6845" r="17110" b="31151"/>
          <a:stretch/>
        </p:blipFill>
        <p:spPr>
          <a:xfrm>
            <a:off x="3772017" y="2303313"/>
            <a:ext cx="4944763" cy="1697771"/>
          </a:xfrm>
          <a:prstGeom prst="rect">
            <a:avLst/>
          </a:prstGeom>
        </p:spPr>
      </p:pic>
      <p:sp>
        <p:nvSpPr>
          <p:cNvPr id="7" name="Content Placeholder 2">
            <a:extLst>
              <a:ext uri="{FF2B5EF4-FFF2-40B4-BE49-F238E27FC236}">
                <a16:creationId xmlns:a16="http://schemas.microsoft.com/office/drawing/2014/main" id="{289F6197-D440-3045-AD6E-3BDC3E7538F5}"/>
              </a:ext>
            </a:extLst>
          </p:cNvPr>
          <p:cNvSpPr txBox="1">
            <a:spLocks/>
          </p:cNvSpPr>
          <p:nvPr/>
        </p:nvSpPr>
        <p:spPr>
          <a:xfrm>
            <a:off x="1" y="2890798"/>
            <a:ext cx="4422098" cy="321360"/>
          </a:xfrm>
          <a:prstGeom prst="rect">
            <a:avLst/>
          </a:prstGeom>
          <a:solidFill>
            <a:schemeClr val="bg1"/>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John |  190 Sandy Ridge Rd. |  $110,500/</a:t>
            </a:r>
            <a:r>
              <a:rPr lang="en-US" sz="1200" dirty="0" err="1"/>
              <a:t>yr</a:t>
            </a:r>
            <a:r>
              <a:rPr lang="en-US" sz="1200" dirty="0"/>
              <a:t>  |   HIV negative….</a:t>
            </a:r>
          </a:p>
        </p:txBody>
      </p:sp>
      <p:sp>
        <p:nvSpPr>
          <p:cNvPr id="8" name="Rectangle 7">
            <a:extLst>
              <a:ext uri="{FF2B5EF4-FFF2-40B4-BE49-F238E27FC236}">
                <a16:creationId xmlns:a16="http://schemas.microsoft.com/office/drawing/2014/main" id="{58E00545-07B8-2B44-AC92-7212A1A74373}"/>
              </a:ext>
            </a:extLst>
          </p:cNvPr>
          <p:cNvSpPr/>
          <p:nvPr/>
        </p:nvSpPr>
        <p:spPr>
          <a:xfrm>
            <a:off x="126506" y="4156366"/>
            <a:ext cx="8837612" cy="830997"/>
          </a:xfrm>
          <a:prstGeom prst="rect">
            <a:avLst/>
          </a:prstGeom>
        </p:spPr>
        <p:txBody>
          <a:bodyPr wrap="square">
            <a:spAutoFit/>
          </a:bodyPr>
          <a:lstStyle/>
          <a:p>
            <a:r>
              <a:rPr lang="en-US" sz="1600" i="1" dirty="0">
                <a:solidFill>
                  <a:srgbClr val="0070C0"/>
                </a:solidFill>
              </a:rPr>
              <a:t>If an analysis on the data from this study is designed to be differentially private, then John is guaranteed that even though his information is used in the analysis, the outcome of the analysis will not disclose anything that is specific to him.</a:t>
            </a:r>
          </a:p>
        </p:txBody>
      </p:sp>
    </p:spTree>
    <p:extLst>
      <p:ext uri="{BB962C8B-B14F-4D97-AF65-F5344CB8AC3E}">
        <p14:creationId xmlns:p14="http://schemas.microsoft.com/office/powerpoint/2010/main" val="155609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E7C79-011E-6F4E-996D-E131F2AB6756}"/>
              </a:ext>
            </a:extLst>
          </p:cNvPr>
          <p:cNvSpPr txBox="1">
            <a:spLocks/>
          </p:cNvSpPr>
          <p:nvPr/>
        </p:nvSpPr>
        <p:spPr>
          <a:xfrm>
            <a:off x="156647" y="102138"/>
            <a:ext cx="8520600" cy="6870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The “opt-out” scenario</a:t>
            </a:r>
          </a:p>
        </p:txBody>
      </p:sp>
      <p:sp>
        <p:nvSpPr>
          <p:cNvPr id="3" name="Content Placeholder 2">
            <a:extLst>
              <a:ext uri="{FF2B5EF4-FFF2-40B4-BE49-F238E27FC236}">
                <a16:creationId xmlns:a16="http://schemas.microsoft.com/office/drawing/2014/main" id="{E963ABD3-240C-9F45-BCD1-14341E2D8E0F}"/>
              </a:ext>
            </a:extLst>
          </p:cNvPr>
          <p:cNvSpPr txBox="1">
            <a:spLocks/>
          </p:cNvSpPr>
          <p:nvPr/>
        </p:nvSpPr>
        <p:spPr>
          <a:xfrm>
            <a:off x="156647" y="789199"/>
            <a:ext cx="8762501" cy="11147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Consider John’s </a:t>
            </a:r>
            <a:r>
              <a:rPr lang="en-US" sz="1600" i="1" dirty="0"/>
              <a:t>opt-out scenario </a:t>
            </a:r>
            <a:r>
              <a:rPr lang="en-US" sz="1600" dirty="0"/>
              <a:t>-- an analysis is performed over the dataset as usual, with one exception: information about John is omitted. </a:t>
            </a:r>
          </a:p>
        </p:txBody>
      </p:sp>
      <p:pic>
        <p:nvPicPr>
          <p:cNvPr id="4" name="Picture 3">
            <a:extLst>
              <a:ext uri="{FF2B5EF4-FFF2-40B4-BE49-F238E27FC236}">
                <a16:creationId xmlns:a16="http://schemas.microsoft.com/office/drawing/2014/main" id="{949756CA-2843-3E40-8E5D-BA10442F9444}"/>
              </a:ext>
            </a:extLst>
          </p:cNvPr>
          <p:cNvPicPr>
            <a:picLocks noChangeAspect="1"/>
          </p:cNvPicPr>
          <p:nvPr/>
        </p:nvPicPr>
        <p:blipFill rotWithShape="1">
          <a:blip r:embed="rId2"/>
          <a:srcRect l="14674" r="12597" b="31279"/>
          <a:stretch/>
        </p:blipFill>
        <p:spPr>
          <a:xfrm>
            <a:off x="2081826" y="1333854"/>
            <a:ext cx="4701063" cy="1978973"/>
          </a:xfrm>
          <a:prstGeom prst="rect">
            <a:avLst/>
          </a:prstGeom>
        </p:spPr>
      </p:pic>
      <p:sp>
        <p:nvSpPr>
          <p:cNvPr id="5" name="Rectangle 4">
            <a:extLst>
              <a:ext uri="{FF2B5EF4-FFF2-40B4-BE49-F238E27FC236}">
                <a16:creationId xmlns:a16="http://schemas.microsoft.com/office/drawing/2014/main" id="{3CFB1180-5F5D-2E48-9461-9232B1DEDA82}"/>
              </a:ext>
            </a:extLst>
          </p:cNvPr>
          <p:cNvSpPr/>
          <p:nvPr/>
        </p:nvSpPr>
        <p:spPr>
          <a:xfrm>
            <a:off x="150566" y="3402887"/>
            <a:ext cx="8768581" cy="1477328"/>
          </a:xfrm>
          <a:prstGeom prst="rect">
            <a:avLst/>
          </a:prstGeom>
        </p:spPr>
        <p:txBody>
          <a:bodyPr wrap="square">
            <a:spAutoFit/>
          </a:bodyPr>
          <a:lstStyle/>
          <a:p>
            <a:endParaRPr lang="en-US" sz="1800" dirty="0">
              <a:solidFill>
                <a:srgbClr val="0070C0"/>
              </a:solidFill>
            </a:endParaRPr>
          </a:p>
          <a:p>
            <a:r>
              <a:rPr lang="en-US" sz="1800" i="1" dirty="0">
                <a:solidFill>
                  <a:srgbClr val="0070C0"/>
                </a:solidFill>
              </a:rPr>
              <a:t>Because John’s information is omitted from the analysis, his privacy is protected in the sense that the outcome of the analysis does not depend on his specific information (i.e., the analysis would not change at all if John’s personal details were completely different). </a:t>
            </a:r>
          </a:p>
        </p:txBody>
      </p:sp>
    </p:spTree>
    <p:extLst>
      <p:ext uri="{BB962C8B-B14F-4D97-AF65-F5344CB8AC3E}">
        <p14:creationId xmlns:p14="http://schemas.microsoft.com/office/powerpoint/2010/main" val="236288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B5675C1-A208-9946-BB16-6540DC99997D}"/>
              </a:ext>
            </a:extLst>
          </p:cNvPr>
          <p:cNvSpPr txBox="1">
            <a:spLocks/>
          </p:cNvSpPr>
          <p:nvPr/>
        </p:nvSpPr>
        <p:spPr>
          <a:xfrm>
            <a:off x="542171" y="235805"/>
            <a:ext cx="4267088" cy="11147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John’s </a:t>
            </a:r>
            <a:r>
              <a:rPr lang="en-US" sz="1600" i="1" dirty="0"/>
              <a:t>opt-out scenario</a:t>
            </a:r>
            <a:endParaRPr lang="en-US" sz="1600" dirty="0"/>
          </a:p>
        </p:txBody>
      </p:sp>
      <p:pic>
        <p:nvPicPr>
          <p:cNvPr id="7" name="Picture 6">
            <a:extLst>
              <a:ext uri="{FF2B5EF4-FFF2-40B4-BE49-F238E27FC236}">
                <a16:creationId xmlns:a16="http://schemas.microsoft.com/office/drawing/2014/main" id="{7D6C3EB3-45BE-D842-9066-BCEDD12E3DB0}"/>
              </a:ext>
            </a:extLst>
          </p:cNvPr>
          <p:cNvPicPr>
            <a:picLocks noChangeAspect="1"/>
          </p:cNvPicPr>
          <p:nvPr/>
        </p:nvPicPr>
        <p:blipFill rotWithShape="1">
          <a:blip r:embed="rId2"/>
          <a:srcRect l="14674" r="12597" b="31279"/>
          <a:stretch/>
        </p:blipFill>
        <p:spPr>
          <a:xfrm>
            <a:off x="52662" y="793186"/>
            <a:ext cx="3612433" cy="1520700"/>
          </a:xfrm>
          <a:prstGeom prst="rect">
            <a:avLst/>
          </a:prstGeom>
        </p:spPr>
      </p:pic>
      <p:sp>
        <p:nvSpPr>
          <p:cNvPr id="8" name="Content Placeholder 2">
            <a:extLst>
              <a:ext uri="{FF2B5EF4-FFF2-40B4-BE49-F238E27FC236}">
                <a16:creationId xmlns:a16="http://schemas.microsoft.com/office/drawing/2014/main" id="{6C58EB96-BDF7-E64A-9495-D6158CD84C25}"/>
              </a:ext>
            </a:extLst>
          </p:cNvPr>
          <p:cNvSpPr txBox="1">
            <a:spLocks/>
          </p:cNvSpPr>
          <p:nvPr/>
        </p:nvSpPr>
        <p:spPr>
          <a:xfrm>
            <a:off x="4957638" y="235805"/>
            <a:ext cx="3114565" cy="11147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John’s </a:t>
            </a:r>
            <a:r>
              <a:rPr lang="en-US" sz="1600" i="1" dirty="0"/>
              <a:t>real-world scenario</a:t>
            </a:r>
            <a:endParaRPr lang="en-US" sz="1600" dirty="0"/>
          </a:p>
        </p:txBody>
      </p:sp>
      <p:pic>
        <p:nvPicPr>
          <p:cNvPr id="9" name="Picture 8">
            <a:extLst>
              <a:ext uri="{FF2B5EF4-FFF2-40B4-BE49-F238E27FC236}">
                <a16:creationId xmlns:a16="http://schemas.microsoft.com/office/drawing/2014/main" id="{010EF32D-9E19-FF4D-8C0C-7E32E9DCA221}"/>
              </a:ext>
            </a:extLst>
          </p:cNvPr>
          <p:cNvPicPr>
            <a:picLocks noChangeAspect="1"/>
          </p:cNvPicPr>
          <p:nvPr/>
        </p:nvPicPr>
        <p:blipFill rotWithShape="1">
          <a:blip r:embed="rId3"/>
          <a:srcRect l="19478" t="7017" r="17186" b="34782"/>
          <a:stretch/>
        </p:blipFill>
        <p:spPr>
          <a:xfrm>
            <a:off x="4600421" y="1020964"/>
            <a:ext cx="3344366" cy="1130810"/>
          </a:xfrm>
          <a:prstGeom prst="rect">
            <a:avLst/>
          </a:prstGeom>
        </p:spPr>
      </p:pic>
      <p:cxnSp>
        <p:nvCxnSpPr>
          <p:cNvPr id="10" name="Straight Connector 9">
            <a:extLst>
              <a:ext uri="{FF2B5EF4-FFF2-40B4-BE49-F238E27FC236}">
                <a16:creationId xmlns:a16="http://schemas.microsoft.com/office/drawing/2014/main" id="{4E2DAE65-19DD-094E-8F6E-F8130E004967}"/>
              </a:ext>
            </a:extLst>
          </p:cNvPr>
          <p:cNvCxnSpPr>
            <a:cxnSpLocks/>
          </p:cNvCxnSpPr>
          <p:nvPr/>
        </p:nvCxnSpPr>
        <p:spPr>
          <a:xfrm>
            <a:off x="3968258" y="0"/>
            <a:ext cx="0" cy="2098623"/>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4133D8BA-716F-7D45-8E8E-47209618306B}"/>
              </a:ext>
            </a:extLst>
          </p:cNvPr>
          <p:cNvSpPr/>
          <p:nvPr/>
        </p:nvSpPr>
        <p:spPr>
          <a:xfrm>
            <a:off x="56180" y="2334428"/>
            <a:ext cx="8788629" cy="2062103"/>
          </a:xfrm>
          <a:prstGeom prst="rect">
            <a:avLst/>
          </a:prstGeom>
        </p:spPr>
        <p:txBody>
          <a:bodyPr wrap="square">
            <a:spAutoFit/>
          </a:bodyPr>
          <a:lstStyle/>
          <a:p>
            <a:r>
              <a:rPr lang="en-US" sz="1600" dirty="0"/>
              <a:t>Differential privacy aims to protect John’s privacy in the real-world scenario in a way that mimics the privacy protection he is afforded in his opt-out scenario. </a:t>
            </a:r>
          </a:p>
          <a:p>
            <a:endParaRPr lang="en-US" sz="1600" dirty="0"/>
          </a:p>
          <a:p>
            <a:endParaRPr lang="en-US" sz="1600" dirty="0"/>
          </a:p>
          <a:p>
            <a:r>
              <a:rPr lang="en-US" sz="1600" b="1" dirty="0"/>
              <a:t>I.e., what can be learned about John</a:t>
            </a:r>
            <a:r>
              <a:rPr lang="en-US" sz="1600" i="1" dirty="0">
                <a:solidFill>
                  <a:srgbClr val="FF0000"/>
                </a:solidFill>
              </a:rPr>
              <a:t> </a:t>
            </a:r>
            <a:r>
              <a:rPr lang="en-US" sz="1600" b="1" dirty="0"/>
              <a:t>from a differentially private computation is (essentially) limited to what could be learned about him from everyone else’s data without his own data being included in the computation. </a:t>
            </a:r>
          </a:p>
          <a:p>
            <a:endParaRPr lang="en-US" sz="1600" b="1" i="1" dirty="0">
              <a:solidFill>
                <a:srgbClr val="0070C0"/>
              </a:solidFill>
            </a:endParaRPr>
          </a:p>
        </p:txBody>
      </p:sp>
      <p:sp>
        <p:nvSpPr>
          <p:cNvPr id="14" name="Rectangle 13">
            <a:extLst>
              <a:ext uri="{FF2B5EF4-FFF2-40B4-BE49-F238E27FC236}">
                <a16:creationId xmlns:a16="http://schemas.microsoft.com/office/drawing/2014/main" id="{8E5E2D7A-AB0F-044E-A09B-BA9161B17D66}"/>
              </a:ext>
            </a:extLst>
          </p:cNvPr>
          <p:cNvSpPr/>
          <p:nvPr/>
        </p:nvSpPr>
        <p:spPr>
          <a:xfrm>
            <a:off x="3710814" y="2998266"/>
            <a:ext cx="4133896" cy="461665"/>
          </a:xfrm>
          <a:prstGeom prst="rect">
            <a:avLst/>
          </a:prstGeom>
        </p:spPr>
        <p:txBody>
          <a:bodyPr wrap="square">
            <a:spAutoFit/>
          </a:bodyPr>
          <a:lstStyle/>
          <a:p>
            <a:r>
              <a:rPr lang="en-US" sz="1200" i="1" dirty="0">
                <a:solidFill>
                  <a:srgbClr val="FF0000"/>
                </a:solidFill>
              </a:rPr>
              <a:t>*Crucially, this same guarantee is made to every other individual contributing their information to the analysis! </a:t>
            </a:r>
            <a:endParaRPr lang="en-US" sz="1200" dirty="0"/>
          </a:p>
        </p:txBody>
      </p:sp>
      <p:sp>
        <p:nvSpPr>
          <p:cNvPr id="11" name="Rectangle 10">
            <a:extLst>
              <a:ext uri="{FF2B5EF4-FFF2-40B4-BE49-F238E27FC236}">
                <a16:creationId xmlns:a16="http://schemas.microsoft.com/office/drawing/2014/main" id="{182E0033-4482-644C-B789-F320073F6745}"/>
              </a:ext>
            </a:extLst>
          </p:cNvPr>
          <p:cNvSpPr/>
          <p:nvPr/>
        </p:nvSpPr>
        <p:spPr>
          <a:xfrm>
            <a:off x="175212" y="4170296"/>
            <a:ext cx="8550564" cy="584775"/>
          </a:xfrm>
          <a:prstGeom prst="rect">
            <a:avLst/>
          </a:prstGeom>
          <a:solidFill>
            <a:schemeClr val="bg1"/>
          </a:solidFill>
        </p:spPr>
        <p:txBody>
          <a:bodyPr wrap="square">
            <a:spAutoFit/>
          </a:bodyPr>
          <a:lstStyle/>
          <a:p>
            <a:r>
              <a:rPr lang="en-US" sz="1600" dirty="0">
                <a:solidFill>
                  <a:srgbClr val="0070C0"/>
                </a:solidFill>
              </a:rPr>
              <a:t>**How can you guarantee (what’s the </a:t>
            </a:r>
            <a:r>
              <a:rPr lang="en-US" sz="1600" i="1" dirty="0">
                <a:solidFill>
                  <a:srgbClr val="0070C0"/>
                </a:solidFill>
              </a:rPr>
              <a:t>only</a:t>
            </a:r>
            <a:r>
              <a:rPr lang="en-US" sz="1600" dirty="0">
                <a:solidFill>
                  <a:srgbClr val="0070C0"/>
                </a:solidFill>
              </a:rPr>
              <a:t> way) that an output of analysis on the real-world dataset is that same as the output of that same analysis on the data without John’s record?</a:t>
            </a:r>
          </a:p>
        </p:txBody>
      </p:sp>
      <p:sp>
        <p:nvSpPr>
          <p:cNvPr id="2" name="TextBox 1">
            <a:extLst>
              <a:ext uri="{FF2B5EF4-FFF2-40B4-BE49-F238E27FC236}">
                <a16:creationId xmlns:a16="http://schemas.microsoft.com/office/drawing/2014/main" id="{0FD0044D-9354-3B44-A0CB-E18E1A01D63B}"/>
              </a:ext>
            </a:extLst>
          </p:cNvPr>
          <p:cNvSpPr txBox="1"/>
          <p:nvPr/>
        </p:nvSpPr>
        <p:spPr>
          <a:xfrm>
            <a:off x="3525463" y="3297750"/>
            <a:ext cx="201495" cy="307777"/>
          </a:xfrm>
          <a:prstGeom prst="rect">
            <a:avLst/>
          </a:prstGeom>
          <a:noFill/>
        </p:spPr>
        <p:txBody>
          <a:bodyPr wrap="square" rtlCol="0">
            <a:spAutoFit/>
          </a:bodyPr>
          <a:lstStyle/>
          <a:p>
            <a:r>
              <a:rPr lang="en-US" dirty="0">
                <a:solidFill>
                  <a:srgbClr val="FF0000"/>
                </a:solidFill>
              </a:rPr>
              <a:t>*</a:t>
            </a:r>
          </a:p>
        </p:txBody>
      </p:sp>
    </p:spTree>
    <p:extLst>
      <p:ext uri="{BB962C8B-B14F-4D97-AF65-F5344CB8AC3E}">
        <p14:creationId xmlns:p14="http://schemas.microsoft.com/office/powerpoint/2010/main" val="229444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261AC-9C59-8A46-897E-A84002DFD335}"/>
              </a:ext>
            </a:extLst>
          </p:cNvPr>
          <p:cNvSpPr>
            <a:spLocks noGrp="1"/>
          </p:cNvSpPr>
          <p:nvPr>
            <p:ph type="title"/>
          </p:nvPr>
        </p:nvSpPr>
        <p:spPr>
          <a:xfrm>
            <a:off x="446606" y="1086361"/>
            <a:ext cx="8389483" cy="2139553"/>
          </a:xfrm>
        </p:spPr>
        <p:txBody>
          <a:bodyPr/>
          <a:lstStyle/>
          <a:p>
            <a:r>
              <a:rPr lang="en-US" sz="3200" dirty="0"/>
              <a:t>Toward a technical formulation</a:t>
            </a:r>
          </a:p>
        </p:txBody>
      </p:sp>
    </p:spTree>
    <p:extLst>
      <p:ext uri="{BB962C8B-B14F-4D97-AF65-F5344CB8AC3E}">
        <p14:creationId xmlns:p14="http://schemas.microsoft.com/office/powerpoint/2010/main" val="2865366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E7C79-011E-6F4E-996D-E131F2AB6756}"/>
              </a:ext>
            </a:extLst>
          </p:cNvPr>
          <p:cNvSpPr txBox="1">
            <a:spLocks/>
          </p:cNvSpPr>
          <p:nvPr/>
        </p:nvSpPr>
        <p:spPr>
          <a:xfrm>
            <a:off x="156647" y="102138"/>
            <a:ext cx="8520600" cy="6870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A ”tuning knob” (privacy-utility tradeoff)</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4CD45D9-EA8A-FB41-9C81-6E70ECE60E85}"/>
                  </a:ext>
                </a:extLst>
              </p:cNvPr>
              <p:cNvSpPr/>
              <p:nvPr/>
            </p:nvSpPr>
            <p:spPr>
              <a:xfrm>
                <a:off x="156647" y="789199"/>
                <a:ext cx="5487407" cy="338554"/>
              </a:xfrm>
              <a:prstGeom prst="rect">
                <a:avLst/>
              </a:prstGeom>
            </p:spPr>
            <p:txBody>
              <a:bodyPr wrap="square">
                <a:spAutoFit/>
              </a:bodyPr>
              <a:lstStyle/>
              <a:p>
                <a:r>
                  <a:rPr lang="en-US" sz="1600" dirty="0">
                    <a:solidFill>
                      <a:schemeClr val="accent1">
                        <a:lumMod val="75000"/>
                      </a:schemeClr>
                    </a:solidFill>
                  </a:rPr>
                  <a:t>The privacy loss parameter, </a:t>
                </a:r>
                <a14:m>
                  <m:oMath xmlns:m="http://schemas.openxmlformats.org/officeDocument/2006/math">
                    <m:r>
                      <a:rPr lang="en-US" sz="1600" i="1">
                        <a:latin typeface="Cambria Math" panose="02040503050406030204" pitchFamily="18" charset="0"/>
                        <a:ea typeface="Cambria Math" panose="02040503050406030204" pitchFamily="18" charset="0"/>
                      </a:rPr>
                      <m:t>𝜀</m:t>
                    </m:r>
                  </m:oMath>
                </a14:m>
                <a:endParaRPr lang="en-US" sz="1600" dirty="0">
                  <a:solidFill>
                    <a:schemeClr val="accent1">
                      <a:lumMod val="75000"/>
                    </a:schemeClr>
                  </a:solidFill>
                </a:endParaRPr>
              </a:p>
            </p:txBody>
          </p:sp>
        </mc:Choice>
        <mc:Fallback xmlns="">
          <p:sp>
            <p:nvSpPr>
              <p:cNvPr id="3" name="Rectangle 2">
                <a:extLst>
                  <a:ext uri="{FF2B5EF4-FFF2-40B4-BE49-F238E27FC236}">
                    <a16:creationId xmlns:a16="http://schemas.microsoft.com/office/drawing/2014/main" id="{C4CD45D9-EA8A-FB41-9C81-6E70ECE60E85}"/>
                  </a:ext>
                </a:extLst>
              </p:cNvPr>
              <p:cNvSpPr>
                <a:spLocks noRot="1" noChangeAspect="1" noMove="1" noResize="1" noEditPoints="1" noAdjustHandles="1" noChangeArrowheads="1" noChangeShapeType="1" noTextEdit="1"/>
              </p:cNvSpPr>
              <p:nvPr/>
            </p:nvSpPr>
            <p:spPr>
              <a:xfrm>
                <a:off x="156647" y="789199"/>
                <a:ext cx="5487407" cy="338554"/>
              </a:xfrm>
              <a:prstGeom prst="rect">
                <a:avLst/>
              </a:prstGeom>
              <a:blipFill>
                <a:blip r:embed="rId2"/>
                <a:stretch>
                  <a:fillRect l="-694" t="-3571" b="-2142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1640C62-8E6C-D644-88BF-CFB3EEA299A8}"/>
              </a:ext>
            </a:extLst>
          </p:cNvPr>
          <p:cNvSpPr/>
          <p:nvPr/>
        </p:nvSpPr>
        <p:spPr>
          <a:xfrm>
            <a:off x="3525723" y="789199"/>
            <a:ext cx="5385930" cy="584775"/>
          </a:xfrm>
          <a:prstGeom prst="rect">
            <a:avLst/>
          </a:prstGeom>
        </p:spPr>
        <p:txBody>
          <a:bodyPr wrap="square">
            <a:spAutoFit/>
          </a:bodyPr>
          <a:lstStyle/>
          <a:p>
            <a:r>
              <a:rPr lang="en-US" sz="1600" dirty="0">
                <a:solidFill>
                  <a:schemeClr val="accent1">
                    <a:lumMod val="75000"/>
                  </a:schemeClr>
                </a:solidFill>
              </a:rPr>
              <a:t>Quantifies the amount of </a:t>
            </a:r>
            <a:r>
              <a:rPr lang="en-US" sz="1600" dirty="0">
                <a:solidFill>
                  <a:srgbClr val="FF0000"/>
                </a:solidFill>
              </a:rPr>
              <a:t>deviation between the </a:t>
            </a:r>
            <a:r>
              <a:rPr lang="en-US" sz="1600" b="1" dirty="0">
                <a:solidFill>
                  <a:srgbClr val="FF0000"/>
                </a:solidFill>
              </a:rPr>
              <a:t>opt-out</a:t>
            </a:r>
            <a:r>
              <a:rPr lang="en-US" sz="1600" dirty="0">
                <a:solidFill>
                  <a:srgbClr val="FF0000"/>
                </a:solidFill>
              </a:rPr>
              <a:t> and </a:t>
            </a:r>
            <a:r>
              <a:rPr lang="en-US" sz="1600" b="1" dirty="0">
                <a:solidFill>
                  <a:srgbClr val="FF0000"/>
                </a:solidFill>
              </a:rPr>
              <a:t>real-world </a:t>
            </a:r>
            <a:r>
              <a:rPr lang="en-US" sz="1600" dirty="0">
                <a:solidFill>
                  <a:srgbClr val="FF0000"/>
                </a:solidFill>
              </a:rPr>
              <a:t>scenarios  </a:t>
            </a:r>
          </a:p>
        </p:txBody>
      </p:sp>
      <p:sp>
        <p:nvSpPr>
          <p:cNvPr id="5" name="Right Arrow 4">
            <a:extLst>
              <a:ext uri="{FF2B5EF4-FFF2-40B4-BE49-F238E27FC236}">
                <a16:creationId xmlns:a16="http://schemas.microsoft.com/office/drawing/2014/main" id="{438A4F73-F551-0044-87C5-CAC391AB1AE4}"/>
              </a:ext>
            </a:extLst>
          </p:cNvPr>
          <p:cNvSpPr/>
          <p:nvPr/>
        </p:nvSpPr>
        <p:spPr>
          <a:xfrm>
            <a:off x="3088905" y="882276"/>
            <a:ext cx="3175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0649484-3740-394E-9773-F49A35E1CD27}"/>
              </a:ext>
            </a:extLst>
          </p:cNvPr>
          <p:cNvPicPr>
            <a:picLocks noChangeAspect="1"/>
          </p:cNvPicPr>
          <p:nvPr/>
        </p:nvPicPr>
        <p:blipFill>
          <a:blip r:embed="rId3"/>
          <a:stretch>
            <a:fillRect/>
          </a:stretch>
        </p:blipFill>
        <p:spPr>
          <a:xfrm>
            <a:off x="2366637" y="1467051"/>
            <a:ext cx="6235165" cy="3462090"/>
          </a:xfrm>
          <a:prstGeom prst="rect">
            <a:avLst/>
          </a:prstGeom>
        </p:spPr>
      </p:pic>
      <p:sp>
        <p:nvSpPr>
          <p:cNvPr id="7" name="Oval 6">
            <a:extLst>
              <a:ext uri="{FF2B5EF4-FFF2-40B4-BE49-F238E27FC236}">
                <a16:creationId xmlns:a16="http://schemas.microsoft.com/office/drawing/2014/main" id="{A8AA114B-6DD9-DB4E-889B-3C299800E639}"/>
              </a:ext>
            </a:extLst>
          </p:cNvPr>
          <p:cNvSpPr/>
          <p:nvPr/>
        </p:nvSpPr>
        <p:spPr>
          <a:xfrm>
            <a:off x="8386917" y="3136490"/>
            <a:ext cx="137651" cy="255639"/>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EE98CCC-C10C-0949-9CE2-23759ACB38BA}"/>
                  </a:ext>
                </a:extLst>
              </p:cNvPr>
              <p:cNvSpPr/>
              <p:nvPr/>
            </p:nvSpPr>
            <p:spPr>
              <a:xfrm>
                <a:off x="7570839" y="3560470"/>
                <a:ext cx="1573161" cy="954107"/>
              </a:xfrm>
              <a:prstGeom prst="rect">
                <a:avLst/>
              </a:prstGeom>
            </p:spPr>
            <p:txBody>
              <a:bodyPr wrap="square">
                <a:spAutoFit/>
              </a:bodyPr>
              <a:lstStyle/>
              <a:p>
                <a:r>
                  <a:rPr lang="en-US" dirty="0">
                    <a:solidFill>
                      <a:srgbClr val="00B050"/>
                    </a:solidFill>
                    <a:ea typeface="Cambria Math" panose="02040503050406030204" pitchFamily="18" charset="0"/>
                  </a:rPr>
                  <a:t>NOTE: </a:t>
                </a:r>
                <a14:m>
                  <m:oMath xmlns:m="http://schemas.openxmlformats.org/officeDocument/2006/math">
                    <m:r>
                      <a:rPr lang="en-US" i="1">
                        <a:solidFill>
                          <a:srgbClr val="00B050"/>
                        </a:solidFill>
                        <a:latin typeface="Cambria Math" panose="02040503050406030204" pitchFamily="18" charset="0"/>
                        <a:ea typeface="Cambria Math" panose="02040503050406030204" pitchFamily="18" charset="0"/>
                      </a:rPr>
                      <m:t>𝜀</m:t>
                    </m:r>
                  </m:oMath>
                </a14:m>
                <a:r>
                  <a:rPr lang="en-US" dirty="0">
                    <a:solidFill>
                      <a:srgbClr val="00B050"/>
                    </a:solidFill>
                  </a:rPr>
                  <a:t> and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𝜖</m:t>
                    </m:r>
                  </m:oMath>
                </a14:m>
                <a:r>
                  <a:rPr lang="en-US" dirty="0">
                    <a:solidFill>
                      <a:srgbClr val="00B050"/>
                    </a:solidFill>
                  </a:rPr>
                  <a:t> are both valid ways to write epsilon.</a:t>
                </a:r>
              </a:p>
            </p:txBody>
          </p:sp>
        </mc:Choice>
        <mc:Fallback xmlns="">
          <p:sp>
            <p:nvSpPr>
              <p:cNvPr id="9" name="Rectangle 8">
                <a:extLst>
                  <a:ext uri="{FF2B5EF4-FFF2-40B4-BE49-F238E27FC236}">
                    <a16:creationId xmlns:a16="http://schemas.microsoft.com/office/drawing/2014/main" id="{AEE98CCC-C10C-0949-9CE2-23759ACB38BA}"/>
                  </a:ext>
                </a:extLst>
              </p:cNvPr>
              <p:cNvSpPr>
                <a:spLocks noRot="1" noChangeAspect="1" noMove="1" noResize="1" noEditPoints="1" noAdjustHandles="1" noChangeArrowheads="1" noChangeShapeType="1" noTextEdit="1"/>
              </p:cNvSpPr>
              <p:nvPr/>
            </p:nvSpPr>
            <p:spPr>
              <a:xfrm>
                <a:off x="7570839" y="3560470"/>
                <a:ext cx="1573161" cy="954107"/>
              </a:xfrm>
              <a:prstGeom prst="rect">
                <a:avLst/>
              </a:prstGeom>
              <a:blipFill>
                <a:blip r:embed="rId4"/>
                <a:stretch>
                  <a:fillRect l="-800" b="-5263"/>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0211CE83-6FE5-1844-B6EE-56EDE7EC9C5D}"/>
              </a:ext>
            </a:extLst>
          </p:cNvPr>
          <p:cNvSpPr/>
          <p:nvPr/>
        </p:nvSpPr>
        <p:spPr>
          <a:xfrm>
            <a:off x="156647" y="4437443"/>
            <a:ext cx="3162351" cy="584775"/>
          </a:xfrm>
          <a:prstGeom prst="rect">
            <a:avLst/>
          </a:prstGeom>
          <a:ln>
            <a:noFill/>
          </a:ln>
        </p:spPr>
        <p:txBody>
          <a:bodyPr wrap="square">
            <a:spAutoFit/>
          </a:bodyPr>
          <a:lstStyle/>
          <a:p>
            <a:r>
              <a:rPr lang="en-US" sz="1600" i="1" dirty="0">
                <a:solidFill>
                  <a:srgbClr val="FF0000"/>
                </a:solidFill>
              </a:rPr>
              <a:t>***Note the generality. Must hold for everyone in the database.</a:t>
            </a:r>
          </a:p>
        </p:txBody>
      </p:sp>
      <p:sp>
        <p:nvSpPr>
          <p:cNvPr id="14" name="Oval 13">
            <a:extLst>
              <a:ext uri="{FF2B5EF4-FFF2-40B4-BE49-F238E27FC236}">
                <a16:creationId xmlns:a16="http://schemas.microsoft.com/office/drawing/2014/main" id="{697BB632-65C1-AB4A-9047-34D4748FE5F0}"/>
              </a:ext>
            </a:extLst>
          </p:cNvPr>
          <p:cNvSpPr/>
          <p:nvPr/>
        </p:nvSpPr>
        <p:spPr>
          <a:xfrm>
            <a:off x="2517716" y="3853249"/>
            <a:ext cx="195987" cy="25472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638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B21E7C79-011E-6F4E-996D-E131F2AB6756}"/>
                  </a:ext>
                </a:extLst>
              </p:cNvPr>
              <p:cNvSpPr txBox="1">
                <a:spLocks/>
              </p:cNvSpPr>
              <p:nvPr/>
            </p:nvSpPr>
            <p:spPr>
              <a:xfrm>
                <a:off x="156647" y="102138"/>
                <a:ext cx="8520600" cy="6870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Understanding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𝜀</m:t>
                    </m:r>
                  </m:oMath>
                </a14:m>
                <a:r>
                  <a:rPr lang="en-US" dirty="0"/>
                  <a:t> </a:t>
                </a:r>
              </a:p>
            </p:txBody>
          </p:sp>
        </mc:Choice>
        <mc:Fallback xmlns="">
          <p:sp>
            <p:nvSpPr>
              <p:cNvPr id="12" name="Title 1">
                <a:extLst>
                  <a:ext uri="{FF2B5EF4-FFF2-40B4-BE49-F238E27FC236}">
                    <a16:creationId xmlns:a16="http://schemas.microsoft.com/office/drawing/2014/main" id="{B21E7C79-011E-6F4E-996D-E131F2AB6756}"/>
                  </a:ext>
                </a:extLst>
              </p:cNvPr>
              <p:cNvSpPr txBox="1">
                <a:spLocks noRot="1" noChangeAspect="1" noMove="1" noResize="1" noEditPoints="1" noAdjustHandles="1" noChangeArrowheads="1" noChangeShapeType="1" noTextEdit="1"/>
              </p:cNvSpPr>
              <p:nvPr/>
            </p:nvSpPr>
            <p:spPr>
              <a:xfrm>
                <a:off x="156647" y="102138"/>
                <a:ext cx="8520600" cy="687061"/>
              </a:xfrm>
              <a:prstGeom prst="rect">
                <a:avLst/>
              </a:prstGeom>
              <a:blipFill>
                <a:blip r:embed="rId2"/>
                <a:stretch>
                  <a:fillRect l="-1490" t="-1818" b="-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7BF43C9-2486-DB48-8784-97510498F199}"/>
                  </a:ext>
                </a:extLst>
              </p:cNvPr>
              <p:cNvSpPr/>
              <p:nvPr/>
            </p:nvSpPr>
            <p:spPr>
              <a:xfrm>
                <a:off x="353960" y="3509373"/>
                <a:ext cx="8636813" cy="707886"/>
              </a:xfrm>
              <a:prstGeom prst="rect">
                <a:avLst/>
              </a:prstGeom>
              <a:ln>
                <a:noFill/>
              </a:ln>
            </p:spPr>
            <p:txBody>
              <a:bodyPr wrap="square">
                <a:spAutoFit/>
              </a:bodyPr>
              <a:lstStyle/>
              <a:p>
                <a:r>
                  <a:rPr lang="en-US" sz="2000" i="1" dirty="0">
                    <a:solidFill>
                      <a:srgbClr val="FF0000"/>
                    </a:solidFill>
                  </a:rPr>
                  <a:t>***As a rule of thumb, </a:t>
                </a:r>
                <a14:m>
                  <m:oMath xmlns:m="http://schemas.openxmlformats.org/officeDocument/2006/math">
                    <m:r>
                      <a:rPr lang="en-US" sz="2000" i="1">
                        <a:solidFill>
                          <a:srgbClr val="FF0000"/>
                        </a:solidFill>
                        <a:latin typeface="Cambria Math" panose="02040503050406030204" pitchFamily="18" charset="0"/>
                        <a:ea typeface="Cambria Math" panose="02040503050406030204" pitchFamily="18" charset="0"/>
                      </a:rPr>
                      <m:t>𝜀</m:t>
                    </m:r>
                  </m:oMath>
                </a14:m>
                <a:r>
                  <a:rPr lang="en-US" sz="2000" i="1" dirty="0">
                    <a:solidFill>
                      <a:srgbClr val="FF0000"/>
                    </a:solidFill>
                  </a:rPr>
                  <a:t> should be thought of as a small number, between approximately 0.001 and 1.  </a:t>
                </a:r>
              </a:p>
            </p:txBody>
          </p:sp>
        </mc:Choice>
        <mc:Fallback xmlns="">
          <p:sp>
            <p:nvSpPr>
              <p:cNvPr id="4" name="Rectangle 3">
                <a:extLst>
                  <a:ext uri="{FF2B5EF4-FFF2-40B4-BE49-F238E27FC236}">
                    <a16:creationId xmlns:a16="http://schemas.microsoft.com/office/drawing/2014/main" id="{37BF43C9-2486-DB48-8784-97510498F199}"/>
                  </a:ext>
                </a:extLst>
              </p:cNvPr>
              <p:cNvSpPr>
                <a:spLocks noRot="1" noChangeAspect="1" noMove="1" noResize="1" noEditPoints="1" noAdjustHandles="1" noChangeArrowheads="1" noChangeShapeType="1" noTextEdit="1"/>
              </p:cNvSpPr>
              <p:nvPr/>
            </p:nvSpPr>
            <p:spPr>
              <a:xfrm>
                <a:off x="353960" y="3509373"/>
                <a:ext cx="8636813" cy="707886"/>
              </a:xfrm>
              <a:prstGeom prst="rect">
                <a:avLst/>
              </a:prstGeom>
              <a:blipFill>
                <a:blip r:embed="rId3"/>
                <a:stretch>
                  <a:fillRect l="-587" t="-5357"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7FDB78A-468A-CF47-AB4C-CA06098FDD6C}"/>
                  </a:ext>
                </a:extLst>
              </p:cNvPr>
              <p:cNvSpPr/>
              <p:nvPr/>
            </p:nvSpPr>
            <p:spPr>
              <a:xfrm>
                <a:off x="1078523" y="828737"/>
                <a:ext cx="7819671" cy="1292662"/>
              </a:xfrm>
              <a:prstGeom prst="rect">
                <a:avLst/>
              </a:prstGeom>
            </p:spPr>
            <p:txBody>
              <a:bodyPr wrap="square">
                <a:spAutoFit/>
              </a:bodyPr>
              <a:lstStyle/>
              <a:p>
                <a:r>
                  <a:rPr lang="en-US" sz="2600" b="1" dirty="0">
                    <a:solidFill>
                      <a:srgbClr val="0070C0"/>
                    </a:solidFill>
                  </a:rPr>
                  <a:t>Smaller </a:t>
                </a:r>
                <a14:m>
                  <m:oMath xmlns:m="http://schemas.openxmlformats.org/officeDocument/2006/math">
                    <m:r>
                      <a:rPr lang="en-US" sz="2600" i="1">
                        <a:solidFill>
                          <a:srgbClr val="0070C0"/>
                        </a:solidFill>
                        <a:latin typeface="Cambria Math" panose="02040503050406030204" pitchFamily="18" charset="0"/>
                        <a:ea typeface="Cambria Math" panose="02040503050406030204" pitchFamily="18" charset="0"/>
                      </a:rPr>
                      <m:t>𝜀</m:t>
                    </m:r>
                  </m:oMath>
                </a14:m>
                <a:r>
                  <a:rPr lang="en-US" sz="2600" dirty="0">
                    <a:solidFill>
                      <a:srgbClr val="0070C0"/>
                    </a:solidFill>
                  </a:rPr>
                  <a:t> means a smaller deviation between the real-world analysis and the opt-out scenario (</a:t>
                </a:r>
                <a:r>
                  <a:rPr lang="en-US" sz="2600" b="1" dirty="0">
                    <a:solidFill>
                      <a:srgbClr val="0070C0"/>
                    </a:solidFill>
                  </a:rPr>
                  <a:t>better privacy</a:t>
                </a:r>
                <a:r>
                  <a:rPr lang="en-US" sz="2600" dirty="0">
                    <a:solidFill>
                      <a:srgbClr val="0070C0"/>
                    </a:solidFill>
                  </a:rPr>
                  <a:t>) </a:t>
                </a:r>
              </a:p>
            </p:txBody>
          </p:sp>
        </mc:Choice>
        <mc:Fallback xmlns="">
          <p:sp>
            <p:nvSpPr>
              <p:cNvPr id="5" name="Rectangle 4">
                <a:extLst>
                  <a:ext uri="{FF2B5EF4-FFF2-40B4-BE49-F238E27FC236}">
                    <a16:creationId xmlns:a16="http://schemas.microsoft.com/office/drawing/2014/main" id="{A7FDB78A-468A-CF47-AB4C-CA06098FDD6C}"/>
                  </a:ext>
                </a:extLst>
              </p:cNvPr>
              <p:cNvSpPr>
                <a:spLocks noRot="1" noChangeAspect="1" noMove="1" noResize="1" noEditPoints="1" noAdjustHandles="1" noChangeArrowheads="1" noChangeShapeType="1" noTextEdit="1"/>
              </p:cNvSpPr>
              <p:nvPr/>
            </p:nvSpPr>
            <p:spPr>
              <a:xfrm>
                <a:off x="1078523" y="828737"/>
                <a:ext cx="7819671" cy="1292662"/>
              </a:xfrm>
              <a:prstGeom prst="rect">
                <a:avLst/>
              </a:prstGeom>
              <a:blipFill>
                <a:blip r:embed="rId4"/>
                <a:stretch>
                  <a:fillRect l="-1297" t="-3883" r="-972" b="-10680"/>
                </a:stretch>
              </a:blipFill>
            </p:spPr>
            <p:txBody>
              <a:bodyPr/>
              <a:lstStyle/>
              <a:p>
                <a:r>
                  <a:rPr lang="en-US">
                    <a:noFill/>
                  </a:rPr>
                  <a:t> </a:t>
                </a:r>
              </a:p>
            </p:txBody>
          </p:sp>
        </mc:Fallback>
      </mc:AlternateContent>
      <p:sp>
        <p:nvSpPr>
          <p:cNvPr id="6" name="Right Arrow 5">
            <a:extLst>
              <a:ext uri="{FF2B5EF4-FFF2-40B4-BE49-F238E27FC236}">
                <a16:creationId xmlns:a16="http://schemas.microsoft.com/office/drawing/2014/main" id="{15D19354-832A-B648-A4BB-266215A935B7}"/>
              </a:ext>
            </a:extLst>
          </p:cNvPr>
          <p:cNvSpPr/>
          <p:nvPr/>
        </p:nvSpPr>
        <p:spPr>
          <a:xfrm>
            <a:off x="484203" y="943234"/>
            <a:ext cx="462172" cy="21481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468F52E-6C1E-5640-9AAC-954D24F11018}"/>
                  </a:ext>
                </a:extLst>
              </p:cNvPr>
              <p:cNvSpPr/>
              <p:nvPr/>
            </p:nvSpPr>
            <p:spPr>
              <a:xfrm>
                <a:off x="1078523" y="2372565"/>
                <a:ext cx="7598724" cy="707886"/>
              </a:xfrm>
              <a:prstGeom prst="rect">
                <a:avLst/>
              </a:prstGeom>
            </p:spPr>
            <p:txBody>
              <a:bodyPr wrap="square">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𝜀</m:t>
                    </m:r>
                    <m:r>
                      <a:rPr lang="en-US" sz="2000" b="0" i="0" smtClean="0">
                        <a:solidFill>
                          <a:schemeClr val="tx1"/>
                        </a:solidFill>
                        <a:latin typeface="Cambria Math" panose="02040503050406030204" pitchFamily="18" charset="0"/>
                        <a:ea typeface="Cambria Math" panose="02040503050406030204" pitchFamily="18" charset="0"/>
                      </a:rPr>
                      <m:t>=0</m:t>
                    </m:r>
                  </m:oMath>
                </a14:m>
                <a:r>
                  <a:rPr lang="en-US" sz="2000" dirty="0">
                    <a:solidFill>
                      <a:schemeClr val="tx1"/>
                    </a:solidFill>
                  </a:rPr>
                  <a:t> when the real-world differentially private analysis mimics the opt-out scenario of all individuals perfectly (trivial solution)</a:t>
                </a:r>
              </a:p>
            </p:txBody>
          </p:sp>
        </mc:Choice>
        <mc:Fallback xmlns="">
          <p:sp>
            <p:nvSpPr>
              <p:cNvPr id="7" name="Rectangle 6">
                <a:extLst>
                  <a:ext uri="{FF2B5EF4-FFF2-40B4-BE49-F238E27FC236}">
                    <a16:creationId xmlns:a16="http://schemas.microsoft.com/office/drawing/2014/main" id="{7468F52E-6C1E-5640-9AAC-954D24F11018}"/>
                  </a:ext>
                </a:extLst>
              </p:cNvPr>
              <p:cNvSpPr>
                <a:spLocks noRot="1" noChangeAspect="1" noMove="1" noResize="1" noEditPoints="1" noAdjustHandles="1" noChangeArrowheads="1" noChangeShapeType="1" noTextEdit="1"/>
              </p:cNvSpPr>
              <p:nvPr/>
            </p:nvSpPr>
            <p:spPr>
              <a:xfrm>
                <a:off x="1078523" y="2372565"/>
                <a:ext cx="7598724" cy="707886"/>
              </a:xfrm>
              <a:prstGeom prst="rect">
                <a:avLst/>
              </a:prstGeom>
              <a:blipFill>
                <a:blip r:embed="rId5"/>
                <a:stretch>
                  <a:fillRect l="-835" t="-3509" r="-1669" b="-12281"/>
                </a:stretch>
              </a:blipFill>
            </p:spPr>
            <p:txBody>
              <a:bodyPr/>
              <a:lstStyle/>
              <a:p>
                <a:r>
                  <a:rPr lang="en-US">
                    <a:noFill/>
                  </a:rPr>
                  <a:t> </a:t>
                </a:r>
              </a:p>
            </p:txBody>
          </p:sp>
        </mc:Fallback>
      </mc:AlternateContent>
    </p:spTree>
    <p:extLst>
      <p:ext uri="{BB962C8B-B14F-4D97-AF65-F5344CB8AC3E}">
        <p14:creationId xmlns:p14="http://schemas.microsoft.com/office/powerpoint/2010/main" val="23500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F5FA7-E427-734E-8B31-A2C4E3C4D6CC}"/>
              </a:ext>
            </a:extLst>
          </p:cNvPr>
          <p:cNvSpPr>
            <a:spLocks noGrp="1"/>
          </p:cNvSpPr>
          <p:nvPr>
            <p:ph idx="1"/>
          </p:nvPr>
        </p:nvSpPr>
        <p:spPr>
          <a:xfrm>
            <a:off x="216599" y="845074"/>
            <a:ext cx="8602937" cy="4298426"/>
          </a:xfrm>
        </p:spPr>
        <p:txBody>
          <a:bodyPr>
            <a:normAutofit fontScale="92500" lnSpcReduction="10000"/>
          </a:bodyPr>
          <a:lstStyle/>
          <a:p>
            <a:pPr marL="0" indent="0">
              <a:buNone/>
            </a:pPr>
            <a:r>
              <a:rPr lang="en-US" sz="2400" dirty="0"/>
              <a:t>The key to preserving privacy is the </a:t>
            </a:r>
            <a:r>
              <a:rPr lang="en-US" sz="2400" dirty="0">
                <a:solidFill>
                  <a:srgbClr val="C00000"/>
                </a:solidFill>
              </a:rPr>
              <a:t>informational relationship between the private input and the public output—and not the output itself.</a:t>
            </a:r>
          </a:p>
          <a:p>
            <a:pPr marL="0" indent="0">
              <a:buNone/>
            </a:pPr>
            <a:endParaRPr lang="en-US" sz="2400" dirty="0">
              <a:solidFill>
                <a:srgbClr val="C00000"/>
              </a:solidFill>
            </a:endParaRPr>
          </a:p>
          <a:p>
            <a:pPr marL="0" indent="0">
              <a:buNone/>
            </a:pPr>
            <a:r>
              <a:rPr lang="en-US" sz="2400" dirty="0"/>
              <a:t> </a:t>
            </a:r>
            <a:r>
              <a:rPr lang="en-US" sz="2400" dirty="0">
                <a:sym typeface="Wingdings" pitchFamily="2" charset="2"/>
              </a:rPr>
              <a:t> N</a:t>
            </a:r>
            <a:r>
              <a:rPr lang="en-US" sz="2400" dirty="0"/>
              <a:t>ot only is it </a:t>
            </a:r>
            <a:r>
              <a:rPr lang="en-US" sz="2400" b="1" dirty="0">
                <a:solidFill>
                  <a:schemeClr val="tx1"/>
                </a:solidFill>
              </a:rPr>
              <a:t>necessary</a:t>
            </a:r>
            <a:r>
              <a:rPr lang="en-US" sz="2400" dirty="0"/>
              <a:t> to examine </a:t>
            </a:r>
            <a:r>
              <a:rPr lang="en-US" sz="2400" u="sng" dirty="0"/>
              <a:t>the analysis itself to determine whether a statistic can be published while preserving privacy, but it is also </a:t>
            </a:r>
            <a:r>
              <a:rPr lang="en-US" sz="2400" b="1" u="sng" dirty="0">
                <a:solidFill>
                  <a:schemeClr val="tx1"/>
                </a:solidFill>
              </a:rPr>
              <a:t>sufficient</a:t>
            </a:r>
            <a:r>
              <a:rPr lang="en-US" sz="2400" u="sng" dirty="0"/>
              <a:t>.</a:t>
            </a:r>
          </a:p>
          <a:p>
            <a:pPr marL="0" indent="0">
              <a:buNone/>
            </a:pPr>
            <a:endParaRPr lang="en-US" sz="2400" u="sng" dirty="0"/>
          </a:p>
          <a:p>
            <a:pPr marL="0" indent="0">
              <a:buNone/>
            </a:pPr>
            <a:r>
              <a:rPr lang="en-US" sz="2400" dirty="0"/>
              <a:t>In other words, if </a:t>
            </a:r>
            <a:r>
              <a:rPr lang="en-US" sz="2400" dirty="0">
                <a:solidFill>
                  <a:srgbClr val="C00000"/>
                </a:solidFill>
              </a:rPr>
              <a:t>one knows whether the process used to generate a statistic preserves privacy, the output statistic does not need to be considered at all.</a:t>
            </a:r>
          </a:p>
        </p:txBody>
      </p:sp>
      <p:sp>
        <p:nvSpPr>
          <p:cNvPr id="4" name="Title 1">
            <a:extLst>
              <a:ext uri="{FF2B5EF4-FFF2-40B4-BE49-F238E27FC236}">
                <a16:creationId xmlns:a16="http://schemas.microsoft.com/office/drawing/2014/main" id="{043C4635-F3B8-664A-926D-4D319EF1C183}"/>
              </a:ext>
            </a:extLst>
          </p:cNvPr>
          <p:cNvSpPr txBox="1">
            <a:spLocks/>
          </p:cNvSpPr>
          <p:nvPr/>
        </p:nvSpPr>
        <p:spPr>
          <a:xfrm>
            <a:off x="156647" y="102138"/>
            <a:ext cx="8520600" cy="6870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The heart of DP</a:t>
            </a:r>
          </a:p>
        </p:txBody>
      </p:sp>
    </p:spTree>
    <p:extLst>
      <p:ext uri="{BB962C8B-B14F-4D97-AF65-F5344CB8AC3E}">
        <p14:creationId xmlns:p14="http://schemas.microsoft.com/office/powerpoint/2010/main" val="3776905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89" y="105070"/>
            <a:ext cx="7886700" cy="502093"/>
          </a:xfrm>
        </p:spPr>
        <p:txBody>
          <a:bodyPr>
            <a:noAutofit/>
          </a:bodyPr>
          <a:lstStyle/>
          <a:p>
            <a:r>
              <a:rPr lang="en-US" dirty="0"/>
              <a:t>Caveats</a:t>
            </a:r>
          </a:p>
        </p:txBody>
      </p:sp>
      <p:sp>
        <p:nvSpPr>
          <p:cNvPr id="3" name="Content Placeholder 2"/>
          <p:cNvSpPr>
            <a:spLocks noGrp="1"/>
          </p:cNvSpPr>
          <p:nvPr>
            <p:ph idx="1"/>
          </p:nvPr>
        </p:nvSpPr>
        <p:spPr>
          <a:xfrm>
            <a:off x="202589" y="693764"/>
            <a:ext cx="8813592" cy="4320688"/>
          </a:xfrm>
        </p:spPr>
        <p:txBody>
          <a:bodyPr>
            <a:noAutofit/>
          </a:bodyPr>
          <a:lstStyle/>
          <a:p>
            <a:pPr marL="114300" indent="0">
              <a:buNone/>
            </a:pPr>
            <a:endParaRPr lang="en-US" sz="600" dirty="0">
              <a:solidFill>
                <a:schemeClr val="tx1"/>
              </a:solidFill>
            </a:endParaRPr>
          </a:p>
          <a:p>
            <a:r>
              <a:rPr lang="en-US" sz="2000" dirty="0">
                <a:solidFill>
                  <a:schemeClr val="tx1"/>
                </a:solidFill>
              </a:rPr>
              <a:t>Depending on the dataset and the queries it may not be possible to provide responses with good utility/privacy tradeoffs… Relatedly, how to “interpret” the guarantee? What epsilon is sufficient?</a:t>
            </a:r>
          </a:p>
          <a:p>
            <a:endParaRPr lang="en-US" dirty="0">
              <a:solidFill>
                <a:schemeClr val="tx1"/>
              </a:solidFill>
            </a:endParaRPr>
          </a:p>
          <a:p>
            <a:pPr marL="0" indent="0">
              <a:buNone/>
            </a:pPr>
            <a:endParaRPr lang="en-US" sz="600" i="1" dirty="0">
              <a:solidFill>
                <a:schemeClr val="tx1"/>
              </a:solidFill>
            </a:endParaRPr>
          </a:p>
          <a:p>
            <a:r>
              <a:rPr lang="en-US" sz="2000" dirty="0">
                <a:solidFill>
                  <a:schemeClr val="tx1"/>
                </a:solidFill>
              </a:rPr>
              <a:t>Complexity</a:t>
            </a:r>
          </a:p>
          <a:p>
            <a:endParaRPr lang="en-US" dirty="0">
              <a:solidFill>
                <a:schemeClr val="tx1"/>
              </a:solidFill>
            </a:endParaRPr>
          </a:p>
          <a:p>
            <a:pPr marL="0" indent="0">
              <a:buNone/>
            </a:pPr>
            <a:endParaRPr lang="en-US" sz="600" dirty="0">
              <a:solidFill>
                <a:schemeClr val="tx1"/>
              </a:solidFill>
            </a:endParaRPr>
          </a:p>
          <a:p>
            <a:r>
              <a:rPr lang="en-US" sz="2000" dirty="0">
                <a:solidFill>
                  <a:schemeClr val="tx1"/>
                </a:solidFill>
              </a:rPr>
              <a:t>Presumes a static dataset. </a:t>
            </a:r>
          </a:p>
          <a:p>
            <a:endParaRPr lang="en-US" sz="2000" dirty="0">
              <a:solidFill>
                <a:schemeClr val="tx1"/>
              </a:solidFill>
            </a:endParaRPr>
          </a:p>
          <a:p>
            <a:endParaRPr lang="en-US" sz="600" dirty="0">
              <a:solidFill>
                <a:schemeClr val="tx1"/>
              </a:solidFill>
            </a:endParaRPr>
          </a:p>
          <a:p>
            <a:r>
              <a:rPr lang="en-US" sz="2000" dirty="0">
                <a:solidFill>
                  <a:schemeClr val="tx1"/>
                </a:solidFill>
              </a:rPr>
              <a:t>Whoever does the calculation has the data</a:t>
            </a:r>
          </a:p>
        </p:txBody>
      </p:sp>
    </p:spTree>
    <p:extLst>
      <p:ext uri="{BB962C8B-B14F-4D97-AF65-F5344CB8AC3E}">
        <p14:creationId xmlns:p14="http://schemas.microsoft.com/office/powerpoint/2010/main" val="3111150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8DF2A-87CF-4C49-810D-28EF37E62B51}"/>
              </a:ext>
            </a:extLst>
          </p:cNvPr>
          <p:cNvPicPr>
            <a:picLocks noChangeAspect="1"/>
          </p:cNvPicPr>
          <p:nvPr/>
        </p:nvPicPr>
        <p:blipFill>
          <a:blip r:embed="rId2"/>
          <a:stretch>
            <a:fillRect/>
          </a:stretch>
        </p:blipFill>
        <p:spPr>
          <a:xfrm>
            <a:off x="402742" y="913987"/>
            <a:ext cx="8239125" cy="3752850"/>
          </a:xfrm>
          <a:prstGeom prst="rect">
            <a:avLst/>
          </a:prstGeom>
        </p:spPr>
      </p:pic>
      <p:sp>
        <p:nvSpPr>
          <p:cNvPr id="5" name="Content Placeholder 2">
            <a:extLst>
              <a:ext uri="{FF2B5EF4-FFF2-40B4-BE49-F238E27FC236}">
                <a16:creationId xmlns:a16="http://schemas.microsoft.com/office/drawing/2014/main" id="{31D7D726-12B0-5343-AB9E-20DE483390EE}"/>
              </a:ext>
            </a:extLst>
          </p:cNvPr>
          <p:cNvSpPr txBox="1">
            <a:spLocks/>
          </p:cNvSpPr>
          <p:nvPr/>
        </p:nvSpPr>
        <p:spPr>
          <a:xfrm>
            <a:off x="6736246" y="4875144"/>
            <a:ext cx="2407754" cy="26835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Honaker and </a:t>
            </a:r>
            <a:r>
              <a:rPr lang="en-US" sz="2100" dirty="0" err="1"/>
              <a:t>Vadhan</a:t>
            </a:r>
            <a:r>
              <a:rPr lang="en-US" sz="2100" dirty="0"/>
              <a:t>, 2019 </a:t>
            </a:r>
          </a:p>
        </p:txBody>
      </p:sp>
      <p:sp>
        <p:nvSpPr>
          <p:cNvPr id="6" name="Title 1">
            <a:extLst>
              <a:ext uri="{FF2B5EF4-FFF2-40B4-BE49-F238E27FC236}">
                <a16:creationId xmlns:a16="http://schemas.microsoft.com/office/drawing/2014/main" id="{0B234317-F163-A742-862E-3D647ED96A84}"/>
              </a:ext>
            </a:extLst>
          </p:cNvPr>
          <p:cNvSpPr txBox="1">
            <a:spLocks/>
          </p:cNvSpPr>
          <p:nvPr/>
        </p:nvSpPr>
        <p:spPr>
          <a:xfrm>
            <a:off x="202589" y="105070"/>
            <a:ext cx="7886700" cy="5020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t>In practice</a:t>
            </a:r>
          </a:p>
        </p:txBody>
      </p:sp>
    </p:spTree>
    <p:extLst>
      <p:ext uri="{BB962C8B-B14F-4D97-AF65-F5344CB8AC3E}">
        <p14:creationId xmlns:p14="http://schemas.microsoft.com/office/powerpoint/2010/main" val="658743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073AF4A-B1BE-E542-97F8-CA7C0902A3DD}"/>
              </a:ext>
            </a:extLst>
          </p:cNvPr>
          <p:cNvSpPr>
            <a:spLocks noGrp="1"/>
          </p:cNvSpPr>
          <p:nvPr>
            <p:ph type="body" idx="1"/>
          </p:nvPr>
        </p:nvSpPr>
        <p:spPr>
          <a:xfrm>
            <a:off x="0" y="114300"/>
            <a:ext cx="8650224" cy="4082796"/>
          </a:xfrm>
        </p:spPr>
        <p:txBody>
          <a:bodyPr/>
          <a:lstStyle/>
          <a:p>
            <a:r>
              <a:rPr lang="en-US" sz="2800" dirty="0">
                <a:solidFill>
                  <a:schemeClr val="tx1"/>
                </a:solidFill>
              </a:rPr>
              <a:t>Logistics,</a:t>
            </a:r>
          </a:p>
          <a:p>
            <a:r>
              <a:rPr lang="en-US" sz="2800" dirty="0">
                <a:solidFill>
                  <a:schemeClr val="tx1"/>
                </a:solidFill>
              </a:rPr>
              <a:t>Groups, etc.</a:t>
            </a:r>
          </a:p>
          <a:p>
            <a:r>
              <a:rPr lang="en-US" sz="2400" dirty="0">
                <a:solidFill>
                  <a:schemeClr val="tx1"/>
                </a:solidFill>
                <a:hlinkClick r:id="rId2"/>
              </a:rPr>
              <a:t>https://docs.google.com/document/d/1TYMT4HfcAcw4HR930UufaWkSO7xEWlQtc-32ma00ZVY/edit</a:t>
            </a:r>
            <a:r>
              <a:rPr lang="en-US" sz="2400" dirty="0">
                <a:solidFill>
                  <a:schemeClr val="tx1"/>
                </a:solidFill>
              </a:rPr>
              <a:t>  </a:t>
            </a:r>
          </a:p>
          <a:p>
            <a:endParaRPr lang="en-US" sz="2400" dirty="0">
              <a:solidFill>
                <a:schemeClr val="tx1"/>
              </a:solidFill>
            </a:endParaRPr>
          </a:p>
          <a:p>
            <a:r>
              <a:rPr lang="en-US" sz="2400" dirty="0">
                <a:solidFill>
                  <a:schemeClr val="tx1"/>
                </a:solidFill>
                <a:highlight>
                  <a:srgbClr val="FFFF00"/>
                </a:highlight>
              </a:rPr>
              <a:t>Homework 3 will be released March 14 and due March 28.</a:t>
            </a:r>
          </a:p>
        </p:txBody>
      </p:sp>
    </p:spTree>
    <p:extLst>
      <p:ext uri="{BB962C8B-B14F-4D97-AF65-F5344CB8AC3E}">
        <p14:creationId xmlns:p14="http://schemas.microsoft.com/office/powerpoint/2010/main" val="242129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E2F35-C383-A646-9C38-57AD34B6EECB}"/>
              </a:ext>
            </a:extLst>
          </p:cNvPr>
          <p:cNvPicPr>
            <a:picLocks noChangeAspect="1"/>
          </p:cNvPicPr>
          <p:nvPr/>
        </p:nvPicPr>
        <p:blipFill>
          <a:blip r:embed="rId2"/>
          <a:stretch>
            <a:fillRect/>
          </a:stretch>
        </p:blipFill>
        <p:spPr>
          <a:xfrm>
            <a:off x="633413" y="904875"/>
            <a:ext cx="7877175" cy="3333750"/>
          </a:xfrm>
          <a:prstGeom prst="rect">
            <a:avLst/>
          </a:prstGeom>
        </p:spPr>
      </p:pic>
      <p:pic>
        <p:nvPicPr>
          <p:cNvPr id="5" name="Picture 4">
            <a:extLst>
              <a:ext uri="{FF2B5EF4-FFF2-40B4-BE49-F238E27FC236}">
                <a16:creationId xmlns:a16="http://schemas.microsoft.com/office/drawing/2014/main" id="{EE0CC8FD-5D25-0647-9D9E-AD1875E6A16D}"/>
              </a:ext>
            </a:extLst>
          </p:cNvPr>
          <p:cNvPicPr>
            <a:picLocks noChangeAspect="1"/>
          </p:cNvPicPr>
          <p:nvPr/>
        </p:nvPicPr>
        <p:blipFill>
          <a:blip r:embed="rId3"/>
          <a:stretch>
            <a:fillRect/>
          </a:stretch>
        </p:blipFill>
        <p:spPr>
          <a:xfrm>
            <a:off x="481013" y="689464"/>
            <a:ext cx="8181975" cy="4362450"/>
          </a:xfrm>
          <a:prstGeom prst="rect">
            <a:avLst/>
          </a:prstGeom>
        </p:spPr>
      </p:pic>
      <p:pic>
        <p:nvPicPr>
          <p:cNvPr id="9" name="Picture 8">
            <a:extLst>
              <a:ext uri="{FF2B5EF4-FFF2-40B4-BE49-F238E27FC236}">
                <a16:creationId xmlns:a16="http://schemas.microsoft.com/office/drawing/2014/main" id="{433B4AD4-9BC8-0540-A2CB-E8191349918F}"/>
              </a:ext>
            </a:extLst>
          </p:cNvPr>
          <p:cNvPicPr>
            <a:picLocks noChangeAspect="1"/>
          </p:cNvPicPr>
          <p:nvPr/>
        </p:nvPicPr>
        <p:blipFill>
          <a:blip r:embed="rId4"/>
          <a:stretch>
            <a:fillRect/>
          </a:stretch>
        </p:blipFill>
        <p:spPr>
          <a:xfrm>
            <a:off x="481013" y="508489"/>
            <a:ext cx="8020050" cy="4543425"/>
          </a:xfrm>
          <a:prstGeom prst="rect">
            <a:avLst/>
          </a:prstGeom>
        </p:spPr>
      </p:pic>
      <p:sp>
        <p:nvSpPr>
          <p:cNvPr id="6" name="Content Placeholder 2">
            <a:extLst>
              <a:ext uri="{FF2B5EF4-FFF2-40B4-BE49-F238E27FC236}">
                <a16:creationId xmlns:a16="http://schemas.microsoft.com/office/drawing/2014/main" id="{5C197E57-1ED0-1341-B7B0-46F37CB6579E}"/>
              </a:ext>
            </a:extLst>
          </p:cNvPr>
          <p:cNvSpPr txBox="1">
            <a:spLocks/>
          </p:cNvSpPr>
          <p:nvPr/>
        </p:nvSpPr>
        <p:spPr>
          <a:xfrm>
            <a:off x="6736246" y="4875144"/>
            <a:ext cx="2407754" cy="26835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Honaker and </a:t>
            </a:r>
            <a:r>
              <a:rPr lang="en-US" sz="2100" dirty="0" err="1"/>
              <a:t>Vadhan</a:t>
            </a:r>
            <a:r>
              <a:rPr lang="en-US" sz="2100" dirty="0"/>
              <a:t>, 2019 </a:t>
            </a:r>
          </a:p>
        </p:txBody>
      </p:sp>
      <p:pic>
        <p:nvPicPr>
          <p:cNvPr id="4" name="Picture 3">
            <a:extLst>
              <a:ext uri="{FF2B5EF4-FFF2-40B4-BE49-F238E27FC236}">
                <a16:creationId xmlns:a16="http://schemas.microsoft.com/office/drawing/2014/main" id="{5D8CF132-AFA9-734B-8255-04611E0BE938}"/>
              </a:ext>
            </a:extLst>
          </p:cNvPr>
          <p:cNvPicPr>
            <a:picLocks noChangeAspect="1"/>
          </p:cNvPicPr>
          <p:nvPr/>
        </p:nvPicPr>
        <p:blipFill>
          <a:blip r:embed="rId5"/>
          <a:stretch>
            <a:fillRect/>
          </a:stretch>
        </p:blipFill>
        <p:spPr>
          <a:xfrm>
            <a:off x="520769" y="423426"/>
            <a:ext cx="3578688" cy="3116188"/>
          </a:xfrm>
          <a:prstGeom prst="rect">
            <a:avLst/>
          </a:prstGeom>
        </p:spPr>
      </p:pic>
      <p:sp>
        <p:nvSpPr>
          <p:cNvPr id="7" name="Title 1">
            <a:extLst>
              <a:ext uri="{FF2B5EF4-FFF2-40B4-BE49-F238E27FC236}">
                <a16:creationId xmlns:a16="http://schemas.microsoft.com/office/drawing/2014/main" id="{3BFF59BE-B6F0-4340-B881-DF2FAED698C3}"/>
              </a:ext>
            </a:extLst>
          </p:cNvPr>
          <p:cNvSpPr txBox="1">
            <a:spLocks/>
          </p:cNvSpPr>
          <p:nvPr/>
        </p:nvSpPr>
        <p:spPr>
          <a:xfrm>
            <a:off x="202589" y="105070"/>
            <a:ext cx="7886700" cy="5020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t>In practice</a:t>
            </a:r>
          </a:p>
        </p:txBody>
      </p:sp>
    </p:spTree>
    <p:extLst>
      <p:ext uri="{BB962C8B-B14F-4D97-AF65-F5344CB8AC3E}">
        <p14:creationId xmlns:p14="http://schemas.microsoft.com/office/powerpoint/2010/main" val="2913281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4358" y="348545"/>
            <a:ext cx="8580701" cy="944295"/>
          </a:xfrm>
        </p:spPr>
        <p:txBody>
          <a:bodyPr>
            <a:noAutofit/>
          </a:bodyPr>
          <a:lstStyle/>
          <a:p>
            <a:pPr marL="0" indent="0">
              <a:buNone/>
            </a:pPr>
            <a:r>
              <a:rPr lang="en-US" sz="2400" dirty="0">
                <a:solidFill>
                  <a:schemeClr val="tx1"/>
                </a:solidFill>
              </a:rPr>
              <a:t>The </a:t>
            </a:r>
            <a:r>
              <a:rPr lang="en-US" sz="2400" i="1" dirty="0">
                <a:solidFill>
                  <a:schemeClr val="tx1"/>
                </a:solidFill>
              </a:rPr>
              <a:t>mechanism</a:t>
            </a:r>
            <a:r>
              <a:rPr lang="en-US" sz="2400" dirty="0">
                <a:solidFill>
                  <a:schemeClr val="tx1"/>
                </a:solidFill>
              </a:rPr>
              <a:t> is a probability distribution over outputs, such that if an individual input x</a:t>
            </a:r>
            <a:r>
              <a:rPr lang="en-US" sz="2400" baseline="-25000" dirty="0">
                <a:solidFill>
                  <a:schemeClr val="tx1"/>
                </a:solidFill>
              </a:rPr>
              <a:t>i</a:t>
            </a:r>
            <a:r>
              <a:rPr lang="en-US" sz="2400" dirty="0">
                <a:solidFill>
                  <a:schemeClr val="tx1"/>
                </a:solidFill>
              </a:rPr>
              <a:t> was changed to x</a:t>
            </a:r>
            <a:r>
              <a:rPr lang="en-US" sz="2400" baseline="-25000" dirty="0">
                <a:solidFill>
                  <a:schemeClr val="tx1"/>
                </a:solidFill>
              </a:rPr>
              <a:t>i</a:t>
            </a:r>
            <a:r>
              <a:rPr lang="en-US" sz="2400" dirty="0">
                <a:solidFill>
                  <a:schemeClr val="tx1"/>
                </a:solidFill>
              </a:rPr>
              <a:t>’ the relative probabilities of any output would not change </a:t>
            </a:r>
            <a:r>
              <a:rPr lang="en-US" sz="2400" i="1" dirty="0">
                <a:solidFill>
                  <a:schemeClr val="tx1"/>
                </a:solidFill>
              </a:rPr>
              <a:t>much</a:t>
            </a:r>
          </a:p>
          <a:p>
            <a:pPr marL="0" indent="0">
              <a:buNone/>
            </a:pPr>
            <a:endParaRPr lang="en-US" sz="2400" dirty="0"/>
          </a:p>
          <a:p>
            <a:pPr marL="342900" lvl="1" indent="0">
              <a:buNone/>
            </a:pPr>
            <a:endParaRPr lang="en-US" sz="2400" dirty="0"/>
          </a:p>
        </p:txBody>
      </p:sp>
      <p:sp>
        <p:nvSpPr>
          <p:cNvPr id="4" name="Freeform 3"/>
          <p:cNvSpPr/>
          <p:nvPr/>
        </p:nvSpPr>
        <p:spPr>
          <a:xfrm>
            <a:off x="2069524" y="3240741"/>
            <a:ext cx="4828817" cy="1175396"/>
          </a:xfrm>
          <a:custGeom>
            <a:avLst/>
            <a:gdLst>
              <a:gd name="connsiteX0" fmla="*/ 0 w 3186545"/>
              <a:gd name="connsiteY0" fmla="*/ 475288 h 475288"/>
              <a:gd name="connsiteX1" fmla="*/ 254000 w 3186545"/>
              <a:gd name="connsiteY1" fmla="*/ 325197 h 475288"/>
              <a:gd name="connsiteX2" fmla="*/ 819727 w 3186545"/>
              <a:gd name="connsiteY2" fmla="*/ 1924 h 475288"/>
              <a:gd name="connsiteX3" fmla="*/ 1466272 w 3186545"/>
              <a:gd name="connsiteY3" fmla="*/ 313651 h 475288"/>
              <a:gd name="connsiteX4" fmla="*/ 2343727 w 3186545"/>
              <a:gd name="connsiteY4" fmla="*/ 163561 h 475288"/>
              <a:gd name="connsiteX5" fmla="*/ 3186545 w 3186545"/>
              <a:gd name="connsiteY5" fmla="*/ 452197 h 475288"/>
              <a:gd name="connsiteX6" fmla="*/ 3186545 w 3186545"/>
              <a:gd name="connsiteY6" fmla="*/ 452197 h 47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545" h="475288">
                <a:moveTo>
                  <a:pt x="0" y="475288"/>
                </a:moveTo>
                <a:cubicBezTo>
                  <a:pt x="58689" y="439689"/>
                  <a:pt x="254000" y="325197"/>
                  <a:pt x="254000" y="325197"/>
                </a:cubicBezTo>
                <a:cubicBezTo>
                  <a:pt x="390621" y="246303"/>
                  <a:pt x="617682" y="3848"/>
                  <a:pt x="819727" y="1924"/>
                </a:cubicBezTo>
                <a:cubicBezTo>
                  <a:pt x="1021772" y="0"/>
                  <a:pt x="1212272" y="286712"/>
                  <a:pt x="1466272" y="313651"/>
                </a:cubicBezTo>
                <a:cubicBezTo>
                  <a:pt x="1720272" y="340591"/>
                  <a:pt x="2057015" y="140470"/>
                  <a:pt x="2343727" y="163561"/>
                </a:cubicBezTo>
                <a:cubicBezTo>
                  <a:pt x="2630439" y="186652"/>
                  <a:pt x="3186545" y="452197"/>
                  <a:pt x="3186545" y="452197"/>
                </a:cubicBezTo>
                <a:lnTo>
                  <a:pt x="3186545" y="452197"/>
                </a:lnTo>
              </a:path>
            </a:pathLst>
          </a:custGeom>
          <a:ln w="5715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cxnSp>
        <p:nvCxnSpPr>
          <p:cNvPr id="6" name="Straight Connector 5"/>
          <p:cNvCxnSpPr>
            <a:cxnSpLocks/>
          </p:cNvCxnSpPr>
          <p:nvPr/>
        </p:nvCxnSpPr>
        <p:spPr>
          <a:xfrm flipV="1">
            <a:off x="1818409" y="4412757"/>
            <a:ext cx="6420929" cy="21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2060864" y="3137889"/>
            <a:ext cx="4846314" cy="1269590"/>
          </a:xfrm>
          <a:custGeom>
            <a:avLst/>
            <a:gdLst>
              <a:gd name="connsiteX0" fmla="*/ 0 w 3198091"/>
              <a:gd name="connsiteY0" fmla="*/ 596515 h 596515"/>
              <a:gd name="connsiteX1" fmla="*/ 623455 w 3198091"/>
              <a:gd name="connsiteY1" fmla="*/ 30788 h 596515"/>
              <a:gd name="connsiteX2" fmla="*/ 1350818 w 3198091"/>
              <a:gd name="connsiteY2" fmla="*/ 411788 h 596515"/>
              <a:gd name="connsiteX3" fmla="*/ 2297546 w 3198091"/>
              <a:gd name="connsiteY3" fmla="*/ 157788 h 596515"/>
              <a:gd name="connsiteX4" fmla="*/ 3198091 w 3198091"/>
              <a:gd name="connsiteY4" fmla="*/ 596515 h 59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8091" h="596515">
                <a:moveTo>
                  <a:pt x="0" y="596515"/>
                </a:moveTo>
                <a:cubicBezTo>
                  <a:pt x="199159" y="329045"/>
                  <a:pt x="398319" y="61576"/>
                  <a:pt x="623455" y="30788"/>
                </a:cubicBezTo>
                <a:cubicBezTo>
                  <a:pt x="848591" y="0"/>
                  <a:pt x="1071803" y="390621"/>
                  <a:pt x="1350818" y="411788"/>
                </a:cubicBezTo>
                <a:cubicBezTo>
                  <a:pt x="1629833" y="432955"/>
                  <a:pt x="1989667" y="127000"/>
                  <a:pt x="2297546" y="157788"/>
                </a:cubicBezTo>
                <a:cubicBezTo>
                  <a:pt x="2605425" y="188576"/>
                  <a:pt x="2901758" y="392545"/>
                  <a:pt x="3198091" y="596515"/>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8" name="Right Arrow 7">
            <a:extLst>
              <a:ext uri="{FF2B5EF4-FFF2-40B4-BE49-F238E27FC236}">
                <a16:creationId xmlns:a16="http://schemas.microsoft.com/office/drawing/2014/main" id="{E7B55654-F5ED-B142-B61F-4D11C5CBC404}"/>
              </a:ext>
            </a:extLst>
          </p:cNvPr>
          <p:cNvSpPr/>
          <p:nvPr/>
        </p:nvSpPr>
        <p:spPr>
          <a:xfrm>
            <a:off x="407553" y="1947044"/>
            <a:ext cx="708551" cy="176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0B6D3B4D-01E3-DA4E-8790-38F87B273B3B}"/>
              </a:ext>
            </a:extLst>
          </p:cNvPr>
          <p:cNvSpPr/>
          <p:nvPr/>
        </p:nvSpPr>
        <p:spPr>
          <a:xfrm>
            <a:off x="1201127" y="1799866"/>
            <a:ext cx="8027894" cy="830997"/>
          </a:xfrm>
          <a:prstGeom prst="rect">
            <a:avLst/>
          </a:prstGeom>
        </p:spPr>
        <p:txBody>
          <a:bodyPr wrap="square">
            <a:spAutoFit/>
          </a:bodyPr>
          <a:lstStyle/>
          <a:p>
            <a:pPr lvl="1"/>
            <a:r>
              <a:rPr lang="en-US" sz="2400" dirty="0"/>
              <a:t>Can view as model of “plausible deniability”: </a:t>
            </a:r>
          </a:p>
          <a:p>
            <a:pPr lvl="1"/>
            <a:r>
              <a:rPr lang="en-US" sz="2400" dirty="0"/>
              <a:t>			“my input was x</a:t>
            </a:r>
            <a:r>
              <a:rPr lang="en-US" sz="2400" baseline="-25000" dirty="0"/>
              <a:t>i</a:t>
            </a:r>
            <a:r>
              <a:rPr lang="en-US" sz="2400" dirty="0"/>
              <a:t>’ and not x</a:t>
            </a:r>
            <a:r>
              <a:rPr lang="en-US" sz="2400" baseline="-25000" dirty="0"/>
              <a:t>i</a:t>
            </a:r>
            <a:r>
              <a:rPr lang="en-US" sz="2400" dirty="0"/>
              <a:t>”!!</a:t>
            </a:r>
          </a:p>
        </p:txBody>
      </p:sp>
    </p:spTree>
    <p:extLst>
      <p:ext uri="{BB962C8B-B14F-4D97-AF65-F5344CB8AC3E}">
        <p14:creationId xmlns:p14="http://schemas.microsoft.com/office/powerpoint/2010/main" val="2317747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261AC-9C59-8A46-897E-A84002DFD335}"/>
              </a:ext>
            </a:extLst>
          </p:cNvPr>
          <p:cNvSpPr>
            <a:spLocks noGrp="1"/>
          </p:cNvSpPr>
          <p:nvPr>
            <p:ph type="title"/>
          </p:nvPr>
        </p:nvSpPr>
        <p:spPr>
          <a:xfrm>
            <a:off x="675118" y="1573470"/>
            <a:ext cx="8178063" cy="2139553"/>
          </a:xfrm>
        </p:spPr>
        <p:txBody>
          <a:bodyPr/>
          <a:lstStyle/>
          <a:p>
            <a:r>
              <a:rPr lang="en-US" sz="3200" dirty="0"/>
              <a:t>A definition</a:t>
            </a:r>
          </a:p>
        </p:txBody>
      </p:sp>
    </p:spTree>
    <p:extLst>
      <p:ext uri="{BB962C8B-B14F-4D97-AF65-F5344CB8AC3E}">
        <p14:creationId xmlns:p14="http://schemas.microsoft.com/office/powerpoint/2010/main" val="283202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0875B-DEF5-0848-B343-26DEE4CAAF10}"/>
              </a:ext>
            </a:extLst>
          </p:cNvPr>
          <p:cNvPicPr>
            <a:picLocks noChangeAspect="1"/>
          </p:cNvPicPr>
          <p:nvPr/>
        </p:nvPicPr>
        <p:blipFill rotWithShape="1">
          <a:blip r:embed="rId3"/>
          <a:srcRect t="27053" b="24917"/>
          <a:stretch/>
        </p:blipFill>
        <p:spPr>
          <a:xfrm>
            <a:off x="1" y="169335"/>
            <a:ext cx="5671568" cy="197545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2900D-4258-4147-A359-A481709E4870}"/>
                  </a:ext>
                </a:extLst>
              </p:cNvPr>
              <p:cNvSpPr txBox="1"/>
              <p:nvPr/>
            </p:nvSpPr>
            <p:spPr>
              <a:xfrm>
                <a:off x="453922" y="2776012"/>
                <a:ext cx="8130649" cy="1852687"/>
              </a:xfrm>
              <a:prstGeom prst="rect">
                <a:avLst/>
              </a:prstGeom>
              <a:solidFill>
                <a:schemeClr val="tx2">
                  <a:lumMod val="90000"/>
                </a:schemeClr>
              </a:solidFill>
              <a:ln>
                <a:solidFill>
                  <a:schemeClr val="bg2">
                    <a:lumMod val="75000"/>
                  </a:schemeClr>
                </a:solidFill>
              </a:ln>
            </p:spPr>
            <p:txBody>
              <a:bodyPr wrap="square" rtlCol="0">
                <a:spAutoFit/>
              </a:bodyPr>
              <a:lstStyle/>
              <a:p>
                <a:r>
                  <a:rPr lang="en-US" sz="2250" dirty="0"/>
                  <a:t>Definition: </a:t>
                </a:r>
                <a14:m>
                  <m:oMath xmlns:m="http://schemas.openxmlformats.org/officeDocument/2006/math">
                    <m:r>
                      <a:rPr lang="en-US" sz="2100" i="1">
                        <a:latin typeface="Cambria Math" panose="02040503050406030204" pitchFamily="18" charset="0"/>
                        <a:ea typeface="Cambria Math" panose="02040503050406030204" pitchFamily="18" charset="0"/>
                      </a:rPr>
                      <m:t>𝑀</m:t>
                    </m:r>
                  </m:oMath>
                </a14:m>
                <a:r>
                  <a:rPr lang="en-US" sz="2250" dirty="0"/>
                  <a:t> is </a:t>
                </a:r>
                <a14:m>
                  <m:oMath xmlns:m="http://schemas.openxmlformats.org/officeDocument/2006/math">
                    <m:r>
                      <a:rPr lang="en-US" sz="2400" i="1">
                        <a:latin typeface="Cambria Math" panose="02040503050406030204" pitchFamily="18" charset="0"/>
                        <a:ea typeface="Cambria Math" panose="02040503050406030204" pitchFamily="18" charset="0"/>
                      </a:rPr>
                      <m:t>𝜀</m:t>
                    </m:r>
                  </m:oMath>
                </a14:m>
                <a:r>
                  <a:rPr lang="en-US" sz="2250" dirty="0"/>
                  <a:t>-differentially private if, for </a:t>
                </a:r>
                <a14:m>
                  <m:oMath xmlns:m="http://schemas.openxmlformats.org/officeDocument/2006/math">
                    <m:r>
                      <m:rPr>
                        <m:sty m:val="p"/>
                      </m:rPr>
                      <a:rPr lang="en-US" sz="2250">
                        <a:latin typeface="Cambria Math" panose="02040503050406030204" pitchFamily="18" charset="0"/>
                      </a:rPr>
                      <m:t>D</m:t>
                    </m:r>
                  </m:oMath>
                </a14:m>
                <a:r>
                  <a:rPr lang="en-US" sz="2250" dirty="0"/>
                  <a:t>, </a:t>
                </a:r>
                <a14:m>
                  <m:oMath xmlns:m="http://schemas.openxmlformats.org/officeDocument/2006/math">
                    <m:r>
                      <m:rPr>
                        <m:sty m:val="p"/>
                      </m:rPr>
                      <a:rPr lang="en-US" sz="2250">
                        <a:latin typeface="Cambria Math" panose="02040503050406030204" pitchFamily="18" charset="0"/>
                      </a:rPr>
                      <m:t>D</m:t>
                    </m:r>
                    <m:r>
                      <a:rPr lang="en-US" sz="2250">
                        <a:latin typeface="Cambria Math" panose="02040503050406030204" pitchFamily="18" charset="0"/>
                      </a:rPr>
                      <m:t>′</m:t>
                    </m:r>
                  </m:oMath>
                </a14:m>
                <a:r>
                  <a:rPr lang="en-US" sz="2250" dirty="0"/>
                  <a:t> differing on one row and </a:t>
                </a:r>
                <a14:m>
                  <m:oMath xmlns:m="http://schemas.openxmlformats.org/officeDocument/2006/math">
                    <m:r>
                      <a:rPr lang="en-US" sz="2400" i="1">
                        <a:latin typeface="Cambria Math" panose="02040503050406030204" pitchFamily="18" charset="0"/>
                        <a:ea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𝑅𝑎𝑛𝑔𝑒</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𝑀</m:t>
                    </m:r>
                    <m:r>
                      <a:rPr lang="en-US" sz="2400" i="1">
                        <a:latin typeface="Cambria Math" panose="02040503050406030204" pitchFamily="18" charset="0"/>
                        <a:ea typeface="Cambria Math" panose="02040503050406030204" pitchFamily="18" charset="0"/>
                      </a:rPr>
                      <m:t>)</m:t>
                    </m:r>
                  </m:oMath>
                </a14:m>
                <a:r>
                  <a:rPr lang="en-US" sz="2250" dirty="0"/>
                  <a:t>: </a:t>
                </a:r>
              </a:p>
              <a:p>
                <a:endParaRPr lang="en-US" sz="2250" dirty="0"/>
              </a:p>
              <a:p>
                <a:endParaRPr lang="en-US" sz="2250" dirty="0"/>
              </a:p>
              <a:p>
                <a:endParaRPr lang="en-US" sz="2250" dirty="0"/>
              </a:p>
            </p:txBody>
          </p:sp>
        </mc:Choice>
        <mc:Fallback xmlns="">
          <p:sp>
            <p:nvSpPr>
              <p:cNvPr id="9" name="TextBox 8">
                <a:extLst>
                  <a:ext uri="{FF2B5EF4-FFF2-40B4-BE49-F238E27FC236}">
                    <a16:creationId xmlns:a16="http://schemas.microsoft.com/office/drawing/2014/main" id="{D132900D-4258-4147-A359-A481709E4870}"/>
                  </a:ext>
                </a:extLst>
              </p:cNvPr>
              <p:cNvSpPr txBox="1">
                <a:spLocks noRot="1" noChangeAspect="1" noMove="1" noResize="1" noEditPoints="1" noAdjustHandles="1" noChangeArrowheads="1" noChangeShapeType="1" noTextEdit="1"/>
              </p:cNvSpPr>
              <p:nvPr/>
            </p:nvSpPr>
            <p:spPr>
              <a:xfrm>
                <a:off x="453922" y="2776012"/>
                <a:ext cx="8130649" cy="1852687"/>
              </a:xfrm>
              <a:prstGeom prst="rect">
                <a:avLst/>
              </a:prstGeom>
              <a:blipFill>
                <a:blip r:embed="rId4"/>
                <a:stretch>
                  <a:fillRect l="-935" t="-676"/>
                </a:stretch>
              </a:blipFill>
              <a:ln>
                <a:solidFill>
                  <a:schemeClr val="bg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AE9A5C-2C12-194F-B382-C3575C08296E}"/>
                  </a:ext>
                </a:extLst>
              </p:cNvPr>
              <p:cNvSpPr txBox="1"/>
              <p:nvPr/>
            </p:nvSpPr>
            <p:spPr>
              <a:xfrm>
                <a:off x="1922394" y="3920393"/>
                <a:ext cx="5426673"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700" i="1">
                              <a:latin typeface="Cambria Math" panose="02040503050406030204" pitchFamily="18" charset="0"/>
                            </a:rPr>
                          </m:ctrlPr>
                        </m:funcPr>
                        <m:fName>
                          <m:r>
                            <m:rPr>
                              <m:sty m:val="p"/>
                            </m:rPr>
                            <a:rPr lang="en-US" sz="2700">
                              <a:latin typeface="Cambria Math" panose="02040503050406030204" pitchFamily="18" charset="0"/>
                            </a:rPr>
                            <m:t>Pr</m:t>
                          </m:r>
                        </m:fName>
                        <m:e>
                          <m:d>
                            <m:dPr>
                              <m:begChr m:val="["/>
                              <m:endChr m:val="]"/>
                              <m:ctrlPr>
                                <a:rPr lang="en-US" sz="2700" i="1">
                                  <a:latin typeface="Cambria Math" panose="02040503050406030204" pitchFamily="18" charset="0"/>
                                </a:rPr>
                              </m:ctrlPr>
                            </m:dPr>
                            <m:e>
                              <m:r>
                                <m:rPr>
                                  <m:sty m:val="p"/>
                                </m:rPr>
                                <a:rPr lang="en-US" sz="2700">
                                  <a:latin typeface="Cambria Math" panose="02040503050406030204" pitchFamily="18" charset="0"/>
                                </a:rPr>
                                <m:t>M</m:t>
                              </m:r>
                              <m:d>
                                <m:dPr>
                                  <m:ctrlPr>
                                    <a:rPr lang="en-US" sz="2700" i="1">
                                      <a:latin typeface="Cambria Math" panose="02040503050406030204" pitchFamily="18" charset="0"/>
                                    </a:rPr>
                                  </m:ctrlPr>
                                </m:dPr>
                                <m:e>
                                  <m:r>
                                    <m:rPr>
                                      <m:sty m:val="p"/>
                                    </m:rPr>
                                    <a:rPr lang="en-US" sz="2700">
                                      <a:latin typeface="Cambria Math" panose="02040503050406030204" pitchFamily="18" charset="0"/>
                                    </a:rPr>
                                    <m:t>D</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𝑆</m:t>
                              </m:r>
                            </m:e>
                          </m:d>
                        </m:e>
                      </m:func>
                      <m:r>
                        <a:rPr lang="en-US" sz="2700" i="1">
                          <a:latin typeface="Cambria Math" panose="02040503050406030204" pitchFamily="18" charset="0"/>
                          <a:ea typeface="Cambria Math" panose="02040503050406030204" pitchFamily="18" charset="0"/>
                        </a:rPr>
                        <m:t>≤</m:t>
                      </m:r>
                      <m:sSup>
                        <m:sSupPr>
                          <m:ctrlPr>
                            <a:rPr lang="en-US" sz="2700" i="1">
                              <a:latin typeface="Cambria Math" panose="02040503050406030204" pitchFamily="18" charset="0"/>
                              <a:ea typeface="Cambria Math" panose="02040503050406030204" pitchFamily="18" charset="0"/>
                            </a:rPr>
                          </m:ctrlPr>
                        </m:sSupPr>
                        <m:e>
                          <m:r>
                            <a:rPr lang="en-US" sz="2700" i="1">
                              <a:latin typeface="Cambria Math" panose="02040503050406030204" pitchFamily="18" charset="0"/>
                              <a:ea typeface="Cambria Math" panose="02040503050406030204" pitchFamily="18" charset="0"/>
                            </a:rPr>
                            <m:t>𝑒</m:t>
                          </m:r>
                        </m:e>
                        <m:sup>
                          <m:r>
                            <a:rPr lang="en-US" sz="2700" i="1">
                              <a:latin typeface="Cambria Math" panose="02040503050406030204" pitchFamily="18" charset="0"/>
                              <a:ea typeface="Cambria Math" panose="02040503050406030204" pitchFamily="18" charset="0"/>
                            </a:rPr>
                            <m:t>𝜀</m:t>
                          </m:r>
                        </m:sup>
                      </m:sSup>
                      <m:r>
                        <a:rPr lang="en-US" sz="2700" i="1">
                          <a:latin typeface="Cambria Math" panose="02040503050406030204" pitchFamily="18" charset="0"/>
                          <a:ea typeface="Cambria Math" panose="02040503050406030204" pitchFamily="18" charset="0"/>
                        </a:rPr>
                        <m:t>∙</m:t>
                      </m:r>
                      <m:r>
                        <m:rPr>
                          <m:sty m:val="p"/>
                        </m:rPr>
                        <a:rPr lang="en-US" sz="2700">
                          <a:latin typeface="Cambria Math" panose="02040503050406030204" pitchFamily="18" charset="0"/>
                        </a:rPr>
                        <m:t>Pr</m:t>
                      </m:r>
                      <m:r>
                        <a:rPr lang="en-US" sz="2700" i="1">
                          <a:latin typeface="Cambria Math" panose="02040503050406030204" pitchFamily="18" charset="0"/>
                        </a:rPr>
                        <m:t>⁡[</m:t>
                      </m:r>
                      <m:r>
                        <m:rPr>
                          <m:sty m:val="p"/>
                        </m:rPr>
                        <a:rPr lang="en-US" sz="2700">
                          <a:latin typeface="Cambria Math" panose="02040503050406030204" pitchFamily="18" charset="0"/>
                        </a:rPr>
                        <m:t>M</m:t>
                      </m:r>
                      <m:d>
                        <m:dPr>
                          <m:ctrlPr>
                            <a:rPr lang="en-US" sz="2700" i="1">
                              <a:latin typeface="Cambria Math" panose="02040503050406030204" pitchFamily="18" charset="0"/>
                            </a:rPr>
                          </m:ctrlPr>
                        </m:dPr>
                        <m:e>
                          <m:r>
                            <m:rPr>
                              <m:sty m:val="p"/>
                            </m:rPr>
                            <a:rPr lang="en-US" sz="2700">
                              <a:latin typeface="Cambria Math" panose="02040503050406030204" pitchFamily="18" charset="0"/>
                            </a:rPr>
                            <m:t>D</m:t>
                          </m:r>
                          <m:r>
                            <a:rPr lang="en-US" sz="2700">
                              <a:latin typeface="Cambria Math" panose="02040503050406030204" pitchFamily="18" charset="0"/>
                            </a:rPr>
                            <m:t>′</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𝑆</m:t>
                      </m:r>
                      <m:r>
                        <a:rPr lang="en-US" sz="2700" i="1">
                          <a:latin typeface="Cambria Math" panose="02040503050406030204" pitchFamily="18" charset="0"/>
                        </a:rPr>
                        <m:t>]</m:t>
                      </m:r>
                    </m:oMath>
                  </m:oMathPara>
                </a14:m>
                <a:endParaRPr lang="en-US" sz="2700" dirty="0"/>
              </a:p>
            </p:txBody>
          </p:sp>
        </mc:Choice>
        <mc:Fallback xmlns="">
          <p:sp>
            <p:nvSpPr>
              <p:cNvPr id="2" name="TextBox 1">
                <a:extLst>
                  <a:ext uri="{FF2B5EF4-FFF2-40B4-BE49-F238E27FC236}">
                    <a16:creationId xmlns:a16="http://schemas.microsoft.com/office/drawing/2014/main" id="{39AE9A5C-2C12-194F-B382-C3575C08296E}"/>
                  </a:ext>
                </a:extLst>
              </p:cNvPr>
              <p:cNvSpPr txBox="1">
                <a:spLocks noRot="1" noChangeAspect="1" noMove="1" noResize="1" noEditPoints="1" noAdjustHandles="1" noChangeArrowheads="1" noChangeShapeType="1" noTextEdit="1"/>
              </p:cNvSpPr>
              <p:nvPr/>
            </p:nvSpPr>
            <p:spPr>
              <a:xfrm>
                <a:off x="1922394" y="3920393"/>
                <a:ext cx="5426673" cy="415498"/>
              </a:xfrm>
              <a:prstGeom prst="rect">
                <a:avLst/>
              </a:prstGeom>
              <a:blipFill>
                <a:blip r:embed="rId5"/>
                <a:stretch>
                  <a:fillRect t="-6061" b="-39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2CB286-FBA7-8A40-A614-EABB30270BE6}"/>
                  </a:ext>
                </a:extLst>
              </p:cNvPr>
              <p:cNvSpPr txBox="1"/>
              <p:nvPr/>
            </p:nvSpPr>
            <p:spPr>
              <a:xfrm>
                <a:off x="5152132" y="4789596"/>
                <a:ext cx="2492862" cy="276999"/>
              </a:xfrm>
              <a:prstGeom prst="rect">
                <a:avLst/>
              </a:prstGeom>
              <a:noFill/>
            </p:spPr>
            <p:txBody>
              <a:bodyPr wrap="none" lIns="0" tIns="0" rIns="0" bIns="0" rtlCol="0">
                <a:spAutoFit/>
              </a:bodyPr>
              <a:lstStyle/>
              <a:p>
                <a14:m>
                  <m:oMath xmlns:m="http://schemas.openxmlformats.org/officeDocument/2006/math">
                    <m:r>
                      <a:rPr lang="en-US" sz="1800" i="1">
                        <a:solidFill>
                          <a:srgbClr val="00B050"/>
                        </a:solidFill>
                        <a:latin typeface="Cambria Math" panose="02040503050406030204" pitchFamily="18" charset="0"/>
                        <a:ea typeface="Cambria Math" panose="02040503050406030204" pitchFamily="18" charset="0"/>
                      </a:rPr>
                      <m:t>≈</m:t>
                    </m:r>
                    <m:r>
                      <a:rPr lang="en-US" sz="1800" i="1">
                        <a:solidFill>
                          <a:srgbClr val="00B050"/>
                        </a:solidFill>
                        <a:latin typeface="Cambria Math" panose="02040503050406030204" pitchFamily="18" charset="0"/>
                      </a:rPr>
                      <m:t>1+</m:t>
                    </m:r>
                    <m:r>
                      <a:rPr lang="en-US" sz="1800" i="1">
                        <a:solidFill>
                          <a:srgbClr val="00B050"/>
                        </a:solidFill>
                        <a:latin typeface="Cambria Math" panose="02040503050406030204" pitchFamily="18" charset="0"/>
                        <a:ea typeface="Cambria Math" panose="02040503050406030204" pitchFamily="18" charset="0"/>
                      </a:rPr>
                      <m:t>𝜀</m:t>
                    </m:r>
                  </m:oMath>
                </a14:m>
                <a:r>
                  <a:rPr lang="en-US" sz="1800" dirty="0">
                    <a:solidFill>
                      <a:srgbClr val="00B050"/>
                    </a:solidFill>
                  </a:rPr>
                  <a:t>, for very small </a:t>
                </a:r>
                <a14:m>
                  <m:oMath xmlns:m="http://schemas.openxmlformats.org/officeDocument/2006/math">
                    <m:r>
                      <a:rPr lang="en-US" sz="1800" i="1">
                        <a:solidFill>
                          <a:srgbClr val="00B050"/>
                        </a:solidFill>
                        <a:latin typeface="Cambria Math" panose="02040503050406030204" pitchFamily="18" charset="0"/>
                        <a:ea typeface="Cambria Math" panose="02040503050406030204" pitchFamily="18" charset="0"/>
                      </a:rPr>
                      <m:t>𝜀</m:t>
                    </m:r>
                  </m:oMath>
                </a14:m>
                <a:r>
                  <a:rPr lang="en-US" sz="1800" dirty="0">
                    <a:solidFill>
                      <a:srgbClr val="00B050"/>
                    </a:solidFill>
                  </a:rPr>
                  <a:t> </a:t>
                </a:r>
              </a:p>
            </p:txBody>
          </p:sp>
        </mc:Choice>
        <mc:Fallback xmlns="">
          <p:sp>
            <p:nvSpPr>
              <p:cNvPr id="11" name="TextBox 10">
                <a:extLst>
                  <a:ext uri="{FF2B5EF4-FFF2-40B4-BE49-F238E27FC236}">
                    <a16:creationId xmlns:a16="http://schemas.microsoft.com/office/drawing/2014/main" id="{382CB286-FBA7-8A40-A614-EABB30270BE6}"/>
                  </a:ext>
                </a:extLst>
              </p:cNvPr>
              <p:cNvSpPr txBox="1">
                <a:spLocks noRot="1" noChangeAspect="1" noMove="1" noResize="1" noEditPoints="1" noAdjustHandles="1" noChangeArrowheads="1" noChangeShapeType="1" noTextEdit="1"/>
              </p:cNvSpPr>
              <p:nvPr/>
            </p:nvSpPr>
            <p:spPr>
              <a:xfrm>
                <a:off x="5152132" y="4789596"/>
                <a:ext cx="2492862" cy="276999"/>
              </a:xfrm>
              <a:prstGeom prst="rect">
                <a:avLst/>
              </a:prstGeom>
              <a:blipFill>
                <a:blip r:embed="rId6"/>
                <a:stretch>
                  <a:fillRect l="-2030" t="-21739" b="-4782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C34730B-7D2B-F54A-A7F7-E4A614170003}"/>
              </a:ext>
            </a:extLst>
          </p:cNvPr>
          <p:cNvCxnSpPr>
            <a:cxnSpLocks/>
          </p:cNvCxnSpPr>
          <p:nvPr/>
        </p:nvCxnSpPr>
        <p:spPr>
          <a:xfrm flipV="1">
            <a:off x="3538176" y="2667646"/>
            <a:ext cx="0" cy="614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0A370AB-D191-E741-B8A7-5BDA2652F843}"/>
              </a:ext>
            </a:extLst>
          </p:cNvPr>
          <p:cNvSpPr/>
          <p:nvPr/>
        </p:nvSpPr>
        <p:spPr>
          <a:xfrm>
            <a:off x="3023996" y="2413730"/>
            <a:ext cx="2074334" cy="253916"/>
          </a:xfrm>
          <a:prstGeom prst="rect">
            <a:avLst/>
          </a:prstGeom>
          <a:ln>
            <a:noFill/>
          </a:ln>
        </p:spPr>
        <p:txBody>
          <a:bodyPr wrap="square">
            <a:spAutoFit/>
          </a:bodyPr>
          <a:lstStyle/>
          <a:p>
            <a:r>
              <a:rPr lang="en-US" sz="1050" i="1" dirty="0">
                <a:solidFill>
                  <a:srgbClr val="FF0000"/>
                </a:solidFill>
              </a:rPr>
              <a:t>space of possible outcomes</a:t>
            </a:r>
          </a:p>
        </p:txBody>
      </p:sp>
      <p:cxnSp>
        <p:nvCxnSpPr>
          <p:cNvPr id="18" name="Straight Arrow Connector 17">
            <a:extLst>
              <a:ext uri="{FF2B5EF4-FFF2-40B4-BE49-F238E27FC236}">
                <a16:creationId xmlns:a16="http://schemas.microsoft.com/office/drawing/2014/main" id="{5C824D74-313A-4D41-8C1D-A047CC46B4B1}"/>
              </a:ext>
            </a:extLst>
          </p:cNvPr>
          <p:cNvCxnSpPr/>
          <p:nvPr/>
        </p:nvCxnSpPr>
        <p:spPr>
          <a:xfrm>
            <a:off x="4766733" y="4335892"/>
            <a:ext cx="385399" cy="45370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AECC9F-099C-354E-83DB-491AD3E9AAF8}"/>
              </a:ext>
            </a:extLst>
          </p:cNvPr>
          <p:cNvCxnSpPr>
            <a:cxnSpLocks/>
          </p:cNvCxnSpPr>
          <p:nvPr/>
        </p:nvCxnSpPr>
        <p:spPr>
          <a:xfrm flipV="1">
            <a:off x="2311849" y="2604278"/>
            <a:ext cx="0" cy="614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63FBF31-7CF2-DA47-A3D7-4511B4158630}"/>
              </a:ext>
            </a:extLst>
          </p:cNvPr>
          <p:cNvSpPr/>
          <p:nvPr/>
        </p:nvSpPr>
        <p:spPr>
          <a:xfrm>
            <a:off x="1754127" y="2333441"/>
            <a:ext cx="2074334" cy="253916"/>
          </a:xfrm>
          <a:prstGeom prst="rect">
            <a:avLst/>
          </a:prstGeom>
          <a:ln>
            <a:noFill/>
          </a:ln>
        </p:spPr>
        <p:txBody>
          <a:bodyPr wrap="square">
            <a:spAutoFit/>
          </a:bodyPr>
          <a:lstStyle/>
          <a:p>
            <a:r>
              <a:rPr lang="en-US" sz="1050" i="1" dirty="0">
                <a:solidFill>
                  <a:srgbClr val="FF0000"/>
                </a:solidFill>
              </a:rPr>
              <a:t>some outcome</a:t>
            </a:r>
          </a:p>
        </p:txBody>
      </p:sp>
    </p:spTree>
    <p:extLst>
      <p:ext uri="{BB962C8B-B14F-4D97-AF65-F5344CB8AC3E}">
        <p14:creationId xmlns:p14="http://schemas.microsoft.com/office/powerpoint/2010/main" val="43161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2900D-4258-4147-A359-A481709E4870}"/>
                  </a:ext>
                </a:extLst>
              </p:cNvPr>
              <p:cNvSpPr txBox="1"/>
              <p:nvPr/>
            </p:nvSpPr>
            <p:spPr>
              <a:xfrm>
                <a:off x="327417" y="2054753"/>
                <a:ext cx="8130649" cy="1460272"/>
              </a:xfrm>
              <a:prstGeom prst="rect">
                <a:avLst/>
              </a:prstGeom>
              <a:solidFill>
                <a:schemeClr val="tx2">
                  <a:lumMod val="90000"/>
                </a:schemeClr>
              </a:solidFill>
              <a:ln>
                <a:solidFill>
                  <a:schemeClr val="bg2">
                    <a:lumMod val="75000"/>
                  </a:schemeClr>
                </a:solidFill>
              </a:ln>
            </p:spPr>
            <p:txBody>
              <a:bodyPr wrap="square" rtlCol="0">
                <a:spAutoFit/>
              </a:bodyPr>
              <a:lstStyle/>
              <a:p>
                <a:r>
                  <a:rPr lang="en-US" sz="2250" dirty="0"/>
                  <a:t>Definition: </a:t>
                </a:r>
                <a14:m>
                  <m:oMath xmlns:m="http://schemas.openxmlformats.org/officeDocument/2006/math">
                    <m:r>
                      <m:rPr>
                        <m:sty m:val="p"/>
                      </m:rPr>
                      <a:rPr lang="en-US" sz="2100">
                        <a:latin typeface="Cambria Math" panose="02040503050406030204" pitchFamily="18" charset="0"/>
                        <a:ea typeface="Cambria Math" panose="02040503050406030204" pitchFamily="18" charset="0"/>
                      </a:rPr>
                      <m:t>M</m:t>
                    </m:r>
                  </m:oMath>
                </a14:m>
                <a:r>
                  <a:rPr lang="en-US" sz="2250" dirty="0"/>
                  <a:t> is </a:t>
                </a:r>
                <a14:m>
                  <m:oMath xmlns:m="http://schemas.openxmlformats.org/officeDocument/2006/math">
                    <m:r>
                      <a:rPr lang="en-US" sz="2400" i="1">
                        <a:latin typeface="Cambria Math" panose="02040503050406030204" pitchFamily="18" charset="0"/>
                        <a:ea typeface="Cambria Math" panose="02040503050406030204" pitchFamily="18" charset="0"/>
                      </a:rPr>
                      <m:t>𝜀</m:t>
                    </m:r>
                  </m:oMath>
                </a14:m>
                <a:r>
                  <a:rPr lang="en-US" sz="2250" dirty="0"/>
                  <a:t>-differentially private if, for </a:t>
                </a:r>
                <a14:m>
                  <m:oMath xmlns:m="http://schemas.openxmlformats.org/officeDocument/2006/math">
                    <m:r>
                      <m:rPr>
                        <m:sty m:val="p"/>
                      </m:rPr>
                      <a:rPr lang="en-US" sz="2250">
                        <a:latin typeface="Cambria Math" panose="02040503050406030204" pitchFamily="18" charset="0"/>
                      </a:rPr>
                      <m:t>D</m:t>
                    </m:r>
                  </m:oMath>
                </a14:m>
                <a:r>
                  <a:rPr lang="en-US" sz="2250" dirty="0"/>
                  <a:t>, </a:t>
                </a:r>
                <a14:m>
                  <m:oMath xmlns:m="http://schemas.openxmlformats.org/officeDocument/2006/math">
                    <m:r>
                      <m:rPr>
                        <m:sty m:val="p"/>
                      </m:rPr>
                      <a:rPr lang="en-US" sz="2250">
                        <a:latin typeface="Cambria Math" panose="02040503050406030204" pitchFamily="18" charset="0"/>
                      </a:rPr>
                      <m:t>D</m:t>
                    </m:r>
                    <m:r>
                      <a:rPr lang="en-US" sz="2250">
                        <a:latin typeface="Cambria Math" panose="02040503050406030204" pitchFamily="18" charset="0"/>
                      </a:rPr>
                      <m:t>′</m:t>
                    </m:r>
                  </m:oMath>
                </a14:m>
                <a:r>
                  <a:rPr lang="en-US" sz="2250" dirty="0"/>
                  <a:t> differing on one row and </a:t>
                </a:r>
                <a14:m>
                  <m:oMath xmlns:m="http://schemas.openxmlformats.org/officeDocument/2006/math">
                    <m:r>
                      <a:rPr lang="en-US" sz="2400" i="1">
                        <a:latin typeface="Cambria Math" panose="02040503050406030204" pitchFamily="18" charset="0"/>
                        <a:ea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𝑅𝑎𝑛𝑔𝑒</m:t>
                    </m:r>
                    <m:r>
                      <a:rPr lang="en-US" sz="2400" i="1">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M</m:t>
                    </m:r>
                    <m:r>
                      <a:rPr lang="en-US" sz="2400" i="1">
                        <a:latin typeface="Cambria Math" panose="02040503050406030204" pitchFamily="18" charset="0"/>
                        <a:ea typeface="Cambria Math" panose="02040503050406030204" pitchFamily="18" charset="0"/>
                      </a:rPr>
                      <m:t>)</m:t>
                    </m:r>
                  </m:oMath>
                </a14:m>
                <a:r>
                  <a:rPr lang="en-US" sz="2250" dirty="0"/>
                  <a:t>: </a:t>
                </a:r>
              </a:p>
              <a:p>
                <a:endParaRPr lang="en-US" sz="1200" dirty="0"/>
              </a:p>
              <a:p>
                <a:endParaRPr lang="en-US" sz="2250" dirty="0"/>
              </a:p>
              <a:p>
                <a:endParaRPr lang="en-US" sz="750" dirty="0"/>
              </a:p>
            </p:txBody>
          </p:sp>
        </mc:Choice>
        <mc:Fallback xmlns="">
          <p:sp>
            <p:nvSpPr>
              <p:cNvPr id="9" name="TextBox 8">
                <a:extLst>
                  <a:ext uri="{FF2B5EF4-FFF2-40B4-BE49-F238E27FC236}">
                    <a16:creationId xmlns:a16="http://schemas.microsoft.com/office/drawing/2014/main" id="{D132900D-4258-4147-A359-A481709E4870}"/>
                  </a:ext>
                </a:extLst>
              </p:cNvPr>
              <p:cNvSpPr txBox="1">
                <a:spLocks noRot="1" noChangeAspect="1" noMove="1" noResize="1" noEditPoints="1" noAdjustHandles="1" noChangeArrowheads="1" noChangeShapeType="1" noTextEdit="1"/>
              </p:cNvSpPr>
              <p:nvPr/>
            </p:nvSpPr>
            <p:spPr>
              <a:xfrm>
                <a:off x="327417" y="2054753"/>
                <a:ext cx="8130649" cy="1460272"/>
              </a:xfrm>
              <a:prstGeom prst="rect">
                <a:avLst/>
              </a:prstGeom>
              <a:blipFill>
                <a:blip r:embed="rId3"/>
                <a:stretch>
                  <a:fillRect l="-935" t="-1709"/>
                </a:stretch>
              </a:blipFill>
              <a:ln>
                <a:solidFill>
                  <a:schemeClr val="bg2">
                    <a:lumMod val="75000"/>
                  </a:schemeClr>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D3A0875B-DEF5-0848-B343-26DEE4CAAF10}"/>
              </a:ext>
            </a:extLst>
          </p:cNvPr>
          <p:cNvPicPr>
            <a:picLocks noChangeAspect="1"/>
          </p:cNvPicPr>
          <p:nvPr/>
        </p:nvPicPr>
        <p:blipFill rotWithShape="1">
          <a:blip r:embed="rId4"/>
          <a:srcRect t="27053" b="24917"/>
          <a:stretch/>
        </p:blipFill>
        <p:spPr>
          <a:xfrm>
            <a:off x="4030250" y="142810"/>
            <a:ext cx="4828784" cy="168190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AE9A5C-2C12-194F-B382-C3575C08296E}"/>
                  </a:ext>
                </a:extLst>
              </p:cNvPr>
              <p:cNvSpPr txBox="1"/>
              <p:nvPr/>
            </p:nvSpPr>
            <p:spPr>
              <a:xfrm>
                <a:off x="1679404" y="3013528"/>
                <a:ext cx="5426673"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700" i="1">
                              <a:latin typeface="Cambria Math" panose="02040503050406030204" pitchFamily="18" charset="0"/>
                            </a:rPr>
                          </m:ctrlPr>
                        </m:funcPr>
                        <m:fName>
                          <m:r>
                            <m:rPr>
                              <m:sty m:val="p"/>
                            </m:rPr>
                            <a:rPr lang="en-US" sz="2700">
                              <a:latin typeface="Cambria Math" panose="02040503050406030204" pitchFamily="18" charset="0"/>
                            </a:rPr>
                            <m:t>Pr</m:t>
                          </m:r>
                        </m:fName>
                        <m:e>
                          <m:d>
                            <m:dPr>
                              <m:begChr m:val="["/>
                              <m:endChr m:val="]"/>
                              <m:ctrlPr>
                                <a:rPr lang="en-US" sz="2700" i="1">
                                  <a:latin typeface="Cambria Math" panose="02040503050406030204" pitchFamily="18" charset="0"/>
                                </a:rPr>
                              </m:ctrlPr>
                            </m:dPr>
                            <m:e>
                              <m:r>
                                <m:rPr>
                                  <m:sty m:val="p"/>
                                </m:rPr>
                                <a:rPr lang="en-US" sz="2700">
                                  <a:latin typeface="Cambria Math" panose="02040503050406030204" pitchFamily="18" charset="0"/>
                                </a:rPr>
                                <m:t>M</m:t>
                              </m:r>
                              <m:d>
                                <m:dPr>
                                  <m:ctrlPr>
                                    <a:rPr lang="en-US" sz="2700" i="1">
                                      <a:latin typeface="Cambria Math" panose="02040503050406030204" pitchFamily="18" charset="0"/>
                                    </a:rPr>
                                  </m:ctrlPr>
                                </m:dPr>
                                <m:e>
                                  <m:r>
                                    <m:rPr>
                                      <m:sty m:val="p"/>
                                    </m:rPr>
                                    <a:rPr lang="en-US" sz="2700">
                                      <a:latin typeface="Cambria Math" panose="02040503050406030204" pitchFamily="18" charset="0"/>
                                    </a:rPr>
                                    <m:t>D</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𝑆</m:t>
                              </m:r>
                            </m:e>
                          </m:d>
                        </m:e>
                      </m:func>
                      <m:r>
                        <a:rPr lang="en-US" sz="2700" i="1">
                          <a:latin typeface="Cambria Math" panose="02040503050406030204" pitchFamily="18" charset="0"/>
                          <a:ea typeface="Cambria Math" panose="02040503050406030204" pitchFamily="18" charset="0"/>
                        </a:rPr>
                        <m:t>≤</m:t>
                      </m:r>
                      <m:sSup>
                        <m:sSupPr>
                          <m:ctrlPr>
                            <a:rPr lang="en-US" sz="2700" i="1">
                              <a:latin typeface="Cambria Math" panose="02040503050406030204" pitchFamily="18" charset="0"/>
                              <a:ea typeface="Cambria Math" panose="02040503050406030204" pitchFamily="18" charset="0"/>
                            </a:rPr>
                          </m:ctrlPr>
                        </m:sSupPr>
                        <m:e>
                          <m:r>
                            <a:rPr lang="en-US" sz="2700" i="1">
                              <a:latin typeface="Cambria Math" panose="02040503050406030204" pitchFamily="18" charset="0"/>
                              <a:ea typeface="Cambria Math" panose="02040503050406030204" pitchFamily="18" charset="0"/>
                            </a:rPr>
                            <m:t>𝑒</m:t>
                          </m:r>
                        </m:e>
                        <m:sup>
                          <m:r>
                            <a:rPr lang="en-US" sz="2700" i="1">
                              <a:latin typeface="Cambria Math" panose="02040503050406030204" pitchFamily="18" charset="0"/>
                              <a:ea typeface="Cambria Math" panose="02040503050406030204" pitchFamily="18" charset="0"/>
                            </a:rPr>
                            <m:t>𝜀</m:t>
                          </m:r>
                        </m:sup>
                      </m:sSup>
                      <m:r>
                        <a:rPr lang="en-US" sz="2700" i="1">
                          <a:latin typeface="Cambria Math" panose="02040503050406030204" pitchFamily="18" charset="0"/>
                          <a:ea typeface="Cambria Math" panose="02040503050406030204" pitchFamily="18" charset="0"/>
                        </a:rPr>
                        <m:t>∙</m:t>
                      </m:r>
                      <m:r>
                        <m:rPr>
                          <m:sty m:val="p"/>
                        </m:rPr>
                        <a:rPr lang="en-US" sz="2700">
                          <a:latin typeface="Cambria Math" panose="02040503050406030204" pitchFamily="18" charset="0"/>
                        </a:rPr>
                        <m:t>Pr</m:t>
                      </m:r>
                      <m:r>
                        <a:rPr lang="en-US" sz="2700" i="1">
                          <a:latin typeface="Cambria Math" panose="02040503050406030204" pitchFamily="18" charset="0"/>
                        </a:rPr>
                        <m:t>⁡[</m:t>
                      </m:r>
                      <m:r>
                        <m:rPr>
                          <m:sty m:val="p"/>
                        </m:rPr>
                        <a:rPr lang="en-US" sz="2700">
                          <a:latin typeface="Cambria Math" panose="02040503050406030204" pitchFamily="18" charset="0"/>
                        </a:rPr>
                        <m:t>M</m:t>
                      </m:r>
                      <m:d>
                        <m:dPr>
                          <m:ctrlPr>
                            <a:rPr lang="en-US" sz="2700" i="1">
                              <a:latin typeface="Cambria Math" panose="02040503050406030204" pitchFamily="18" charset="0"/>
                            </a:rPr>
                          </m:ctrlPr>
                        </m:dPr>
                        <m:e>
                          <m:r>
                            <m:rPr>
                              <m:sty m:val="p"/>
                            </m:rPr>
                            <a:rPr lang="en-US" sz="2700">
                              <a:latin typeface="Cambria Math" panose="02040503050406030204" pitchFamily="18" charset="0"/>
                            </a:rPr>
                            <m:t>D</m:t>
                          </m:r>
                          <m:r>
                            <a:rPr lang="en-US" sz="2700">
                              <a:latin typeface="Cambria Math" panose="02040503050406030204" pitchFamily="18" charset="0"/>
                            </a:rPr>
                            <m:t>′</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𝑆</m:t>
                      </m:r>
                      <m:r>
                        <a:rPr lang="en-US" sz="2700" i="1">
                          <a:latin typeface="Cambria Math" panose="02040503050406030204" pitchFamily="18" charset="0"/>
                        </a:rPr>
                        <m:t>]</m:t>
                      </m:r>
                    </m:oMath>
                  </m:oMathPara>
                </a14:m>
                <a:endParaRPr lang="en-US" sz="2700" dirty="0"/>
              </a:p>
            </p:txBody>
          </p:sp>
        </mc:Choice>
        <mc:Fallback xmlns="">
          <p:sp>
            <p:nvSpPr>
              <p:cNvPr id="2" name="TextBox 1">
                <a:extLst>
                  <a:ext uri="{FF2B5EF4-FFF2-40B4-BE49-F238E27FC236}">
                    <a16:creationId xmlns:a16="http://schemas.microsoft.com/office/drawing/2014/main" id="{39AE9A5C-2C12-194F-B382-C3575C08296E}"/>
                  </a:ext>
                </a:extLst>
              </p:cNvPr>
              <p:cNvSpPr txBox="1">
                <a:spLocks noRot="1" noChangeAspect="1" noMove="1" noResize="1" noEditPoints="1" noAdjustHandles="1" noChangeArrowheads="1" noChangeShapeType="1" noTextEdit="1"/>
              </p:cNvSpPr>
              <p:nvPr/>
            </p:nvSpPr>
            <p:spPr>
              <a:xfrm>
                <a:off x="1679404" y="3013528"/>
                <a:ext cx="5426673" cy="415498"/>
              </a:xfrm>
              <a:prstGeom prst="rect">
                <a:avLst/>
              </a:prstGeom>
              <a:blipFill>
                <a:blip r:embed="rId5"/>
                <a:stretch>
                  <a:fillRect t="-5882"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2B8917-C71E-984D-87F9-5C1E4B3C54F0}"/>
                  </a:ext>
                </a:extLst>
              </p:cNvPr>
              <p:cNvSpPr txBox="1"/>
              <p:nvPr/>
            </p:nvSpPr>
            <p:spPr>
              <a:xfrm>
                <a:off x="518835" y="3745065"/>
                <a:ext cx="7939231" cy="1061829"/>
              </a:xfrm>
              <a:prstGeom prst="rect">
                <a:avLst/>
              </a:prstGeom>
              <a:solidFill>
                <a:schemeClr val="tx1"/>
              </a:solidFill>
            </p:spPr>
            <p:txBody>
              <a:bodyPr wrap="square" rtlCol="0">
                <a:spAutoFit/>
              </a:bodyPr>
              <a:lstStyle/>
              <a:p>
                <a:r>
                  <a:rPr lang="en-US" sz="2100" dirty="0">
                    <a:solidFill>
                      <a:schemeClr val="bg1"/>
                    </a:solidFill>
                  </a:rPr>
                  <a:t>E.g., The answer to the query – “How many individuals in the database have salary &gt;$30K?” – is between [100,110] with </a:t>
                </a:r>
                <a:r>
                  <a:rPr lang="en-US" sz="2100" i="1" dirty="0">
                    <a:solidFill>
                      <a:schemeClr val="bg1"/>
                    </a:solidFill>
                  </a:rPr>
                  <a:t>approximately</a:t>
                </a:r>
                <a:r>
                  <a:rPr lang="en-US" sz="2100" dirty="0">
                    <a:solidFill>
                      <a:schemeClr val="bg1"/>
                    </a:solidFill>
                  </a:rPr>
                  <a:t> the same probability in </a:t>
                </a:r>
                <a14:m>
                  <m:oMath xmlns:m="http://schemas.openxmlformats.org/officeDocument/2006/math">
                    <m:r>
                      <m:rPr>
                        <m:sty m:val="p"/>
                      </m:rPr>
                      <a:rPr lang="en-US" sz="2100">
                        <a:solidFill>
                          <a:schemeClr val="bg1"/>
                        </a:solidFill>
                        <a:latin typeface="Cambria Math" panose="02040503050406030204" pitchFamily="18" charset="0"/>
                      </a:rPr>
                      <m:t>D</m:t>
                    </m:r>
                  </m:oMath>
                </a14:m>
                <a:r>
                  <a:rPr lang="en-US" sz="2100" dirty="0">
                    <a:solidFill>
                      <a:schemeClr val="bg1"/>
                    </a:solidFill>
                  </a:rPr>
                  <a:t> and </a:t>
                </a:r>
                <a14:m>
                  <m:oMath xmlns:m="http://schemas.openxmlformats.org/officeDocument/2006/math">
                    <m:r>
                      <m:rPr>
                        <m:sty m:val="p"/>
                      </m:rPr>
                      <a:rPr lang="en-US" sz="2100">
                        <a:solidFill>
                          <a:schemeClr val="bg1"/>
                        </a:solidFill>
                        <a:latin typeface="Cambria Math" panose="02040503050406030204" pitchFamily="18" charset="0"/>
                      </a:rPr>
                      <m:t>D</m:t>
                    </m:r>
                    <m:r>
                      <a:rPr lang="en-US" sz="2100">
                        <a:solidFill>
                          <a:schemeClr val="bg1"/>
                        </a:solidFill>
                        <a:latin typeface="Cambria Math" panose="02040503050406030204" pitchFamily="18" charset="0"/>
                      </a:rPr>
                      <m:t>′</m:t>
                    </m:r>
                  </m:oMath>
                </a14:m>
                <a:r>
                  <a:rPr lang="en-US" sz="2100" dirty="0">
                    <a:solidFill>
                      <a:schemeClr val="bg1"/>
                    </a:solidFill>
                  </a:rPr>
                  <a:t>.</a:t>
                </a:r>
              </a:p>
            </p:txBody>
          </p:sp>
        </mc:Choice>
        <mc:Fallback xmlns="">
          <p:sp>
            <p:nvSpPr>
              <p:cNvPr id="7" name="TextBox 6">
                <a:extLst>
                  <a:ext uri="{FF2B5EF4-FFF2-40B4-BE49-F238E27FC236}">
                    <a16:creationId xmlns:a16="http://schemas.microsoft.com/office/drawing/2014/main" id="{372B8917-C71E-984D-87F9-5C1E4B3C54F0}"/>
                  </a:ext>
                </a:extLst>
              </p:cNvPr>
              <p:cNvSpPr txBox="1">
                <a:spLocks noRot="1" noChangeAspect="1" noMove="1" noResize="1" noEditPoints="1" noAdjustHandles="1" noChangeArrowheads="1" noChangeShapeType="1" noTextEdit="1"/>
              </p:cNvSpPr>
              <p:nvPr/>
            </p:nvSpPr>
            <p:spPr>
              <a:xfrm>
                <a:off x="518835" y="3745065"/>
                <a:ext cx="7939231" cy="1061829"/>
              </a:xfrm>
              <a:prstGeom prst="rect">
                <a:avLst/>
              </a:prstGeom>
              <a:blipFill>
                <a:blip r:embed="rId6"/>
                <a:stretch>
                  <a:fillRect l="-799" t="-3529" b="-10588"/>
                </a:stretch>
              </a:blipFill>
            </p:spPr>
            <p:txBody>
              <a:bodyPr/>
              <a:lstStyle/>
              <a:p>
                <a:r>
                  <a:rPr lang="en-US">
                    <a:noFill/>
                  </a:rPr>
                  <a:t> </a:t>
                </a:r>
              </a:p>
            </p:txBody>
          </p:sp>
        </mc:Fallback>
      </mc:AlternateContent>
    </p:spTree>
    <p:extLst>
      <p:ext uri="{BB962C8B-B14F-4D97-AF65-F5344CB8AC3E}">
        <p14:creationId xmlns:p14="http://schemas.microsoft.com/office/powerpoint/2010/main" val="3053307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AE9A5C-2C12-194F-B382-C3575C08296E}"/>
                  </a:ext>
                </a:extLst>
              </p:cNvPr>
              <p:cNvSpPr txBox="1"/>
              <p:nvPr/>
            </p:nvSpPr>
            <p:spPr>
              <a:xfrm>
                <a:off x="669900" y="1824007"/>
                <a:ext cx="4267664" cy="881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700" i="1">
                              <a:latin typeface="Cambria Math" panose="02040503050406030204" pitchFamily="18" charset="0"/>
                            </a:rPr>
                          </m:ctrlPr>
                        </m:fPr>
                        <m:num>
                          <m:func>
                            <m:funcPr>
                              <m:ctrlPr>
                                <a:rPr lang="en-US" sz="2700" i="1">
                                  <a:latin typeface="Cambria Math" panose="02040503050406030204" pitchFamily="18" charset="0"/>
                                </a:rPr>
                              </m:ctrlPr>
                            </m:funcPr>
                            <m:fName>
                              <m:r>
                                <m:rPr>
                                  <m:sty m:val="p"/>
                                </m:rPr>
                                <a:rPr lang="en-US" sz="2700">
                                  <a:latin typeface="Cambria Math" panose="02040503050406030204" pitchFamily="18" charset="0"/>
                                </a:rPr>
                                <m:t>Pr</m:t>
                              </m:r>
                            </m:fName>
                            <m:e>
                              <m:d>
                                <m:dPr>
                                  <m:begChr m:val="["/>
                                  <m:endChr m:val="]"/>
                                  <m:ctrlPr>
                                    <a:rPr lang="en-US" sz="2700" i="1">
                                      <a:latin typeface="Cambria Math" panose="02040503050406030204" pitchFamily="18" charset="0"/>
                                    </a:rPr>
                                  </m:ctrlPr>
                                </m:dPr>
                                <m:e>
                                  <m:r>
                                    <m:rPr>
                                      <m:sty m:val="p"/>
                                    </m:rPr>
                                    <a:rPr lang="en-US" sz="2700">
                                      <a:latin typeface="Cambria Math" panose="02040503050406030204" pitchFamily="18" charset="0"/>
                                    </a:rPr>
                                    <m:t>M</m:t>
                                  </m:r>
                                  <m:d>
                                    <m:dPr>
                                      <m:ctrlPr>
                                        <a:rPr lang="en-US" sz="2700" i="1">
                                          <a:latin typeface="Cambria Math" panose="02040503050406030204" pitchFamily="18" charset="0"/>
                                        </a:rPr>
                                      </m:ctrlPr>
                                    </m:dPr>
                                    <m:e>
                                      <m:r>
                                        <m:rPr>
                                          <m:sty m:val="p"/>
                                        </m:rPr>
                                        <a:rPr lang="en-US" sz="2700">
                                          <a:latin typeface="Cambria Math" panose="02040503050406030204" pitchFamily="18" charset="0"/>
                                        </a:rPr>
                                        <m:t>D</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𝑆</m:t>
                                  </m:r>
                                </m:e>
                              </m:d>
                            </m:e>
                          </m:func>
                        </m:num>
                        <m:den>
                          <m:r>
                            <m:rPr>
                              <m:sty m:val="p"/>
                            </m:rPr>
                            <a:rPr lang="en-US" sz="2700">
                              <a:latin typeface="Cambria Math" panose="02040503050406030204" pitchFamily="18" charset="0"/>
                            </a:rPr>
                            <m:t>Pr</m:t>
                          </m:r>
                          <m:r>
                            <a:rPr lang="en-US" sz="2700" i="1">
                              <a:latin typeface="Cambria Math" panose="02040503050406030204" pitchFamily="18" charset="0"/>
                            </a:rPr>
                            <m:t>⁡[</m:t>
                          </m:r>
                          <m:r>
                            <m:rPr>
                              <m:sty m:val="p"/>
                            </m:rPr>
                            <a:rPr lang="en-US" sz="2700">
                              <a:latin typeface="Cambria Math" panose="02040503050406030204" pitchFamily="18" charset="0"/>
                            </a:rPr>
                            <m:t>M</m:t>
                          </m:r>
                          <m:d>
                            <m:dPr>
                              <m:ctrlPr>
                                <a:rPr lang="en-US" sz="2700" i="1">
                                  <a:latin typeface="Cambria Math" panose="02040503050406030204" pitchFamily="18" charset="0"/>
                                </a:rPr>
                              </m:ctrlPr>
                            </m:dPr>
                            <m:e>
                              <m:r>
                                <m:rPr>
                                  <m:sty m:val="p"/>
                                </m:rPr>
                                <a:rPr lang="en-US" sz="2700">
                                  <a:latin typeface="Cambria Math" panose="02040503050406030204" pitchFamily="18" charset="0"/>
                                </a:rPr>
                                <m:t>D</m:t>
                              </m:r>
                              <m:r>
                                <a:rPr lang="en-US" sz="2700">
                                  <a:latin typeface="Cambria Math" panose="02040503050406030204" pitchFamily="18" charset="0"/>
                                </a:rPr>
                                <m:t>′</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𝑆</m:t>
                          </m:r>
                          <m:r>
                            <a:rPr lang="en-US" sz="2700" i="1">
                              <a:latin typeface="Cambria Math" panose="02040503050406030204" pitchFamily="18" charset="0"/>
                            </a:rPr>
                            <m:t>]</m:t>
                          </m:r>
                        </m:den>
                      </m:f>
                      <m:r>
                        <a:rPr lang="en-US" sz="2700" i="1">
                          <a:latin typeface="Cambria Math" panose="02040503050406030204" pitchFamily="18" charset="0"/>
                          <a:ea typeface="Cambria Math" panose="02040503050406030204" pitchFamily="18" charset="0"/>
                        </a:rPr>
                        <m:t>≤</m:t>
                      </m:r>
                      <m:sSup>
                        <m:sSupPr>
                          <m:ctrlPr>
                            <a:rPr lang="en-US" sz="2700" i="1">
                              <a:latin typeface="Cambria Math" panose="02040503050406030204" pitchFamily="18" charset="0"/>
                              <a:ea typeface="Cambria Math" panose="02040503050406030204" pitchFamily="18" charset="0"/>
                            </a:rPr>
                          </m:ctrlPr>
                        </m:sSupPr>
                        <m:e>
                          <m:r>
                            <a:rPr lang="en-US" sz="2700" i="1">
                              <a:latin typeface="Cambria Math" panose="02040503050406030204" pitchFamily="18" charset="0"/>
                              <a:ea typeface="Cambria Math" panose="02040503050406030204" pitchFamily="18" charset="0"/>
                            </a:rPr>
                            <m:t>𝑒</m:t>
                          </m:r>
                        </m:e>
                        <m:sup>
                          <m:r>
                            <a:rPr lang="en-US" sz="2700" i="1">
                              <a:latin typeface="Cambria Math" panose="02040503050406030204" pitchFamily="18" charset="0"/>
                              <a:ea typeface="Cambria Math" panose="02040503050406030204" pitchFamily="18" charset="0"/>
                            </a:rPr>
                            <m:t>𝜀</m:t>
                          </m:r>
                        </m:sup>
                      </m:sSup>
                    </m:oMath>
                  </m:oMathPara>
                </a14:m>
                <a:endParaRPr lang="en-US" sz="2700" dirty="0"/>
              </a:p>
            </p:txBody>
          </p:sp>
        </mc:Choice>
        <mc:Fallback xmlns="">
          <p:sp>
            <p:nvSpPr>
              <p:cNvPr id="2" name="TextBox 1">
                <a:extLst>
                  <a:ext uri="{FF2B5EF4-FFF2-40B4-BE49-F238E27FC236}">
                    <a16:creationId xmlns:a16="http://schemas.microsoft.com/office/drawing/2014/main" id="{39AE9A5C-2C12-194F-B382-C3575C08296E}"/>
                  </a:ext>
                </a:extLst>
              </p:cNvPr>
              <p:cNvSpPr txBox="1">
                <a:spLocks noRot="1" noChangeAspect="1" noMove="1" noResize="1" noEditPoints="1" noAdjustHandles="1" noChangeArrowheads="1" noChangeShapeType="1" noTextEdit="1"/>
              </p:cNvSpPr>
              <p:nvPr/>
            </p:nvSpPr>
            <p:spPr>
              <a:xfrm>
                <a:off x="669900" y="1824007"/>
                <a:ext cx="4267664" cy="881844"/>
              </a:xfrm>
              <a:prstGeom prst="rect">
                <a:avLst/>
              </a:prstGeom>
              <a:blipFill>
                <a:blip r:embed="rId3"/>
                <a:stretch>
                  <a:fillRect b="-188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32900D-4258-4147-A359-A481709E4870}"/>
                  </a:ext>
                </a:extLst>
              </p:cNvPr>
              <p:cNvSpPr txBox="1"/>
              <p:nvPr/>
            </p:nvSpPr>
            <p:spPr>
              <a:xfrm>
                <a:off x="313970" y="173416"/>
                <a:ext cx="8130649" cy="1506438"/>
              </a:xfrm>
              <a:prstGeom prst="rect">
                <a:avLst/>
              </a:prstGeom>
              <a:solidFill>
                <a:schemeClr val="tx2">
                  <a:lumMod val="90000"/>
                </a:schemeClr>
              </a:solidFill>
              <a:ln>
                <a:solidFill>
                  <a:schemeClr val="bg2">
                    <a:lumMod val="75000"/>
                  </a:schemeClr>
                </a:solidFill>
              </a:ln>
            </p:spPr>
            <p:txBody>
              <a:bodyPr wrap="square" rtlCol="0">
                <a:spAutoFit/>
              </a:bodyPr>
              <a:lstStyle/>
              <a:p>
                <a:r>
                  <a:rPr lang="en-US" sz="2250" dirty="0"/>
                  <a:t>Definition: </a:t>
                </a:r>
                <a14:m>
                  <m:oMath xmlns:m="http://schemas.openxmlformats.org/officeDocument/2006/math">
                    <m:r>
                      <a:rPr lang="en-US" sz="2100" i="1">
                        <a:latin typeface="Cambria Math" panose="02040503050406030204" pitchFamily="18" charset="0"/>
                        <a:ea typeface="Cambria Math" panose="02040503050406030204" pitchFamily="18" charset="0"/>
                      </a:rPr>
                      <m:t>𝑀</m:t>
                    </m:r>
                  </m:oMath>
                </a14:m>
                <a:r>
                  <a:rPr lang="en-US" sz="2250" dirty="0"/>
                  <a:t> is </a:t>
                </a:r>
                <a14:m>
                  <m:oMath xmlns:m="http://schemas.openxmlformats.org/officeDocument/2006/math">
                    <m:r>
                      <a:rPr lang="en-US" sz="2400" i="1">
                        <a:latin typeface="Cambria Math" panose="02040503050406030204" pitchFamily="18" charset="0"/>
                        <a:ea typeface="Cambria Math" panose="02040503050406030204" pitchFamily="18" charset="0"/>
                      </a:rPr>
                      <m:t>𝜀</m:t>
                    </m:r>
                  </m:oMath>
                </a14:m>
                <a:r>
                  <a:rPr lang="en-US" sz="2250" dirty="0"/>
                  <a:t>-differentially private if, for </a:t>
                </a:r>
                <a14:m>
                  <m:oMath xmlns:m="http://schemas.openxmlformats.org/officeDocument/2006/math">
                    <m:r>
                      <m:rPr>
                        <m:sty m:val="p"/>
                      </m:rPr>
                      <a:rPr lang="en-US" sz="2250">
                        <a:latin typeface="Cambria Math" panose="02040503050406030204" pitchFamily="18" charset="0"/>
                      </a:rPr>
                      <m:t>D</m:t>
                    </m:r>
                  </m:oMath>
                </a14:m>
                <a:r>
                  <a:rPr lang="en-US" sz="2250" dirty="0"/>
                  <a:t>, </a:t>
                </a:r>
                <a14:m>
                  <m:oMath xmlns:m="http://schemas.openxmlformats.org/officeDocument/2006/math">
                    <m:r>
                      <m:rPr>
                        <m:sty m:val="p"/>
                      </m:rPr>
                      <a:rPr lang="en-US" sz="2250">
                        <a:latin typeface="Cambria Math" panose="02040503050406030204" pitchFamily="18" charset="0"/>
                      </a:rPr>
                      <m:t>D</m:t>
                    </m:r>
                    <m:r>
                      <a:rPr lang="en-US" sz="2250">
                        <a:latin typeface="Cambria Math" panose="02040503050406030204" pitchFamily="18" charset="0"/>
                      </a:rPr>
                      <m:t>′</m:t>
                    </m:r>
                  </m:oMath>
                </a14:m>
                <a:r>
                  <a:rPr lang="en-US" sz="2250" dirty="0"/>
                  <a:t> differing on one row and </a:t>
                </a:r>
                <a14:m>
                  <m:oMath xmlns:m="http://schemas.openxmlformats.org/officeDocument/2006/math">
                    <m:r>
                      <a:rPr lang="en-US" sz="2400" i="1">
                        <a:latin typeface="Cambria Math" panose="02040503050406030204" pitchFamily="18" charset="0"/>
                        <a:ea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𝑅𝑎𝑛𝑔𝑒</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𝑀</m:t>
                    </m:r>
                    <m:r>
                      <a:rPr lang="en-US" sz="2400" i="1">
                        <a:latin typeface="Cambria Math" panose="02040503050406030204" pitchFamily="18" charset="0"/>
                        <a:ea typeface="Cambria Math" panose="02040503050406030204" pitchFamily="18" charset="0"/>
                      </a:rPr>
                      <m:t>)</m:t>
                    </m:r>
                  </m:oMath>
                </a14:m>
                <a:r>
                  <a:rPr lang="en-US" sz="2250" dirty="0"/>
                  <a:t>: </a:t>
                </a:r>
              </a:p>
              <a:p>
                <a:endParaRPr lang="en-US" sz="2250" dirty="0"/>
              </a:p>
              <a:p>
                <a:endParaRPr lang="en-US" sz="2250" dirty="0"/>
              </a:p>
            </p:txBody>
          </p:sp>
        </mc:Choice>
        <mc:Fallback xmlns="">
          <p:sp>
            <p:nvSpPr>
              <p:cNvPr id="9" name="TextBox 8">
                <a:extLst>
                  <a:ext uri="{FF2B5EF4-FFF2-40B4-BE49-F238E27FC236}">
                    <a16:creationId xmlns:a16="http://schemas.microsoft.com/office/drawing/2014/main" id="{D132900D-4258-4147-A359-A481709E4870}"/>
                  </a:ext>
                </a:extLst>
              </p:cNvPr>
              <p:cNvSpPr txBox="1">
                <a:spLocks noRot="1" noChangeAspect="1" noMove="1" noResize="1" noEditPoints="1" noAdjustHandles="1" noChangeArrowheads="1" noChangeShapeType="1" noTextEdit="1"/>
              </p:cNvSpPr>
              <p:nvPr/>
            </p:nvSpPr>
            <p:spPr>
              <a:xfrm>
                <a:off x="313970" y="173416"/>
                <a:ext cx="8130649" cy="1506438"/>
              </a:xfrm>
              <a:prstGeom prst="rect">
                <a:avLst/>
              </a:prstGeom>
              <a:blipFill>
                <a:blip r:embed="rId4"/>
                <a:stretch>
                  <a:fillRect l="-935" t="-826"/>
                </a:stretch>
              </a:blipFill>
              <a:ln>
                <a:solidFill>
                  <a:schemeClr val="bg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3F9483-2A19-E54B-AC9F-775154AA8D7D}"/>
                  </a:ext>
                </a:extLst>
              </p:cNvPr>
              <p:cNvSpPr txBox="1"/>
              <p:nvPr/>
            </p:nvSpPr>
            <p:spPr>
              <a:xfrm>
                <a:off x="1679404" y="1149538"/>
                <a:ext cx="5426673"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700" i="1">
                              <a:latin typeface="Cambria Math" panose="02040503050406030204" pitchFamily="18" charset="0"/>
                            </a:rPr>
                          </m:ctrlPr>
                        </m:funcPr>
                        <m:fName>
                          <m:r>
                            <m:rPr>
                              <m:sty m:val="p"/>
                            </m:rPr>
                            <a:rPr lang="en-US" sz="2700">
                              <a:latin typeface="Cambria Math" panose="02040503050406030204" pitchFamily="18" charset="0"/>
                            </a:rPr>
                            <m:t>Pr</m:t>
                          </m:r>
                        </m:fName>
                        <m:e>
                          <m:d>
                            <m:dPr>
                              <m:begChr m:val="["/>
                              <m:endChr m:val="]"/>
                              <m:ctrlPr>
                                <a:rPr lang="en-US" sz="2700" i="1">
                                  <a:latin typeface="Cambria Math" panose="02040503050406030204" pitchFamily="18" charset="0"/>
                                </a:rPr>
                              </m:ctrlPr>
                            </m:dPr>
                            <m:e>
                              <m:r>
                                <m:rPr>
                                  <m:sty m:val="p"/>
                                </m:rPr>
                                <a:rPr lang="en-US" sz="2700">
                                  <a:latin typeface="Cambria Math" panose="02040503050406030204" pitchFamily="18" charset="0"/>
                                </a:rPr>
                                <m:t>M</m:t>
                              </m:r>
                              <m:d>
                                <m:dPr>
                                  <m:ctrlPr>
                                    <a:rPr lang="en-US" sz="2700" i="1">
                                      <a:latin typeface="Cambria Math" panose="02040503050406030204" pitchFamily="18" charset="0"/>
                                    </a:rPr>
                                  </m:ctrlPr>
                                </m:dPr>
                                <m:e>
                                  <m:r>
                                    <m:rPr>
                                      <m:sty m:val="p"/>
                                    </m:rPr>
                                    <a:rPr lang="en-US" sz="2700">
                                      <a:latin typeface="Cambria Math" panose="02040503050406030204" pitchFamily="18" charset="0"/>
                                    </a:rPr>
                                    <m:t>D</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𝑆</m:t>
                              </m:r>
                            </m:e>
                          </m:d>
                        </m:e>
                      </m:func>
                      <m:r>
                        <a:rPr lang="en-US" sz="2700" i="1">
                          <a:latin typeface="Cambria Math" panose="02040503050406030204" pitchFamily="18" charset="0"/>
                          <a:ea typeface="Cambria Math" panose="02040503050406030204" pitchFamily="18" charset="0"/>
                        </a:rPr>
                        <m:t>≤</m:t>
                      </m:r>
                      <m:sSup>
                        <m:sSupPr>
                          <m:ctrlPr>
                            <a:rPr lang="en-US" sz="2700" i="1">
                              <a:latin typeface="Cambria Math" panose="02040503050406030204" pitchFamily="18" charset="0"/>
                              <a:ea typeface="Cambria Math" panose="02040503050406030204" pitchFamily="18" charset="0"/>
                            </a:rPr>
                          </m:ctrlPr>
                        </m:sSupPr>
                        <m:e>
                          <m:r>
                            <a:rPr lang="en-US" sz="2700" i="1">
                              <a:latin typeface="Cambria Math" panose="02040503050406030204" pitchFamily="18" charset="0"/>
                              <a:ea typeface="Cambria Math" panose="02040503050406030204" pitchFamily="18" charset="0"/>
                            </a:rPr>
                            <m:t>𝑒</m:t>
                          </m:r>
                        </m:e>
                        <m:sup>
                          <m:r>
                            <a:rPr lang="en-US" sz="2700" i="1">
                              <a:latin typeface="Cambria Math" panose="02040503050406030204" pitchFamily="18" charset="0"/>
                              <a:ea typeface="Cambria Math" panose="02040503050406030204" pitchFamily="18" charset="0"/>
                            </a:rPr>
                            <m:t>𝜀</m:t>
                          </m:r>
                        </m:sup>
                      </m:sSup>
                      <m:r>
                        <a:rPr lang="en-US" sz="2700" i="1">
                          <a:latin typeface="Cambria Math" panose="02040503050406030204" pitchFamily="18" charset="0"/>
                          <a:ea typeface="Cambria Math" panose="02040503050406030204" pitchFamily="18" charset="0"/>
                        </a:rPr>
                        <m:t>∙</m:t>
                      </m:r>
                      <m:r>
                        <m:rPr>
                          <m:sty m:val="p"/>
                        </m:rPr>
                        <a:rPr lang="en-US" sz="2700">
                          <a:latin typeface="Cambria Math" panose="02040503050406030204" pitchFamily="18" charset="0"/>
                        </a:rPr>
                        <m:t>Pr</m:t>
                      </m:r>
                      <m:r>
                        <a:rPr lang="en-US" sz="2700" i="1">
                          <a:latin typeface="Cambria Math" panose="02040503050406030204" pitchFamily="18" charset="0"/>
                        </a:rPr>
                        <m:t>⁡[</m:t>
                      </m:r>
                      <m:r>
                        <m:rPr>
                          <m:sty m:val="p"/>
                        </m:rPr>
                        <a:rPr lang="en-US" sz="2700">
                          <a:latin typeface="Cambria Math" panose="02040503050406030204" pitchFamily="18" charset="0"/>
                        </a:rPr>
                        <m:t>M</m:t>
                      </m:r>
                      <m:d>
                        <m:dPr>
                          <m:ctrlPr>
                            <a:rPr lang="en-US" sz="2700" i="1">
                              <a:latin typeface="Cambria Math" panose="02040503050406030204" pitchFamily="18" charset="0"/>
                            </a:rPr>
                          </m:ctrlPr>
                        </m:dPr>
                        <m:e>
                          <m:r>
                            <m:rPr>
                              <m:sty m:val="p"/>
                            </m:rPr>
                            <a:rPr lang="en-US" sz="2700">
                              <a:latin typeface="Cambria Math" panose="02040503050406030204" pitchFamily="18" charset="0"/>
                            </a:rPr>
                            <m:t>D</m:t>
                          </m:r>
                          <m:r>
                            <a:rPr lang="en-US" sz="2700">
                              <a:latin typeface="Cambria Math" panose="02040503050406030204" pitchFamily="18" charset="0"/>
                            </a:rPr>
                            <m:t>′</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𝑆</m:t>
                      </m:r>
                      <m:r>
                        <a:rPr lang="en-US" sz="2700" i="1">
                          <a:latin typeface="Cambria Math" panose="02040503050406030204" pitchFamily="18" charset="0"/>
                        </a:rPr>
                        <m:t>]</m:t>
                      </m:r>
                    </m:oMath>
                  </m:oMathPara>
                </a14:m>
                <a:endParaRPr lang="en-US" sz="2700" dirty="0"/>
              </a:p>
            </p:txBody>
          </p:sp>
        </mc:Choice>
        <mc:Fallback xmlns="">
          <p:sp>
            <p:nvSpPr>
              <p:cNvPr id="10" name="TextBox 9">
                <a:extLst>
                  <a:ext uri="{FF2B5EF4-FFF2-40B4-BE49-F238E27FC236}">
                    <a16:creationId xmlns:a16="http://schemas.microsoft.com/office/drawing/2014/main" id="{A53F9483-2A19-E54B-AC9F-775154AA8D7D}"/>
                  </a:ext>
                </a:extLst>
              </p:cNvPr>
              <p:cNvSpPr txBox="1">
                <a:spLocks noRot="1" noChangeAspect="1" noMove="1" noResize="1" noEditPoints="1" noAdjustHandles="1" noChangeArrowheads="1" noChangeShapeType="1" noTextEdit="1"/>
              </p:cNvSpPr>
              <p:nvPr/>
            </p:nvSpPr>
            <p:spPr>
              <a:xfrm>
                <a:off x="1679404" y="1149538"/>
                <a:ext cx="5426673" cy="415498"/>
              </a:xfrm>
              <a:prstGeom prst="rect">
                <a:avLst/>
              </a:prstGeom>
              <a:blipFill>
                <a:blip r:embed="rId5"/>
                <a:stretch>
                  <a:fillRect t="-6061" b="-39394"/>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AAEE701-5180-C945-9F31-F0C8836C0FF0}"/>
              </a:ext>
            </a:extLst>
          </p:cNvPr>
          <p:cNvSpPr/>
          <p:nvPr/>
        </p:nvSpPr>
        <p:spPr>
          <a:xfrm>
            <a:off x="1237004" y="1660157"/>
            <a:ext cx="2329841" cy="1262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511C7E0-A300-244B-9D64-DE705A82F204}"/>
                  </a:ext>
                </a:extLst>
              </p:cNvPr>
              <p:cNvSpPr/>
              <p:nvPr/>
            </p:nvSpPr>
            <p:spPr>
              <a:xfrm>
                <a:off x="1030023" y="2715116"/>
                <a:ext cx="963516" cy="415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100" i="1">
                          <a:solidFill>
                            <a:srgbClr val="FF0000"/>
                          </a:solidFill>
                          <a:latin typeface="Cambria Math" panose="02040503050406030204" pitchFamily="18" charset="0"/>
                          <a:ea typeface="Cambria Math" panose="02040503050406030204" pitchFamily="18" charset="0"/>
                        </a:rPr>
                        <m:t>𝑅</m:t>
                      </m:r>
                    </m:oMath>
                  </m:oMathPara>
                </a14:m>
                <a:endParaRPr lang="en-US" sz="2100" dirty="0">
                  <a:solidFill>
                    <a:srgbClr val="FF0000"/>
                  </a:solidFill>
                </a:endParaRPr>
              </a:p>
            </p:txBody>
          </p:sp>
        </mc:Choice>
        <mc:Fallback xmlns="">
          <p:sp>
            <p:nvSpPr>
              <p:cNvPr id="4" name="Rectangle 3">
                <a:extLst>
                  <a:ext uri="{FF2B5EF4-FFF2-40B4-BE49-F238E27FC236}">
                    <a16:creationId xmlns:a16="http://schemas.microsoft.com/office/drawing/2014/main" id="{0511C7E0-A300-244B-9D64-DE705A82F204}"/>
                  </a:ext>
                </a:extLst>
              </p:cNvPr>
              <p:cNvSpPr>
                <a:spLocks noRot="1" noChangeAspect="1" noMove="1" noResize="1" noEditPoints="1" noAdjustHandles="1" noChangeArrowheads="1" noChangeShapeType="1" noTextEdit="1"/>
              </p:cNvSpPr>
              <p:nvPr/>
            </p:nvSpPr>
            <p:spPr>
              <a:xfrm>
                <a:off x="1030023" y="2715116"/>
                <a:ext cx="963516" cy="415498"/>
              </a:xfrm>
              <a:prstGeom prst="rect">
                <a:avLst/>
              </a:prstGeom>
              <a:blipFill>
                <a:blip r:embed="rId6"/>
                <a:stretch>
                  <a:fillRect/>
                </a:stretch>
              </a:blipFill>
            </p:spPr>
            <p:txBody>
              <a:bodyPr/>
              <a:lstStyle/>
              <a:p>
                <a:r>
                  <a:rPr lang="en-US">
                    <a:noFill/>
                  </a:rPr>
                  <a:t> </a:t>
                </a:r>
              </a:p>
            </p:txBody>
          </p:sp>
        </mc:Fallback>
      </mc:AlternateContent>
      <p:sp>
        <p:nvSpPr>
          <p:cNvPr id="17" name="Rectangle 3" descr="Large confetti">
            <a:extLst>
              <a:ext uri="{FF2B5EF4-FFF2-40B4-BE49-F238E27FC236}">
                <a16:creationId xmlns:a16="http://schemas.microsoft.com/office/drawing/2014/main" id="{0D41C3A7-D6CB-A34A-B906-F0C8474A7C5F}"/>
              </a:ext>
            </a:extLst>
          </p:cNvPr>
          <p:cNvSpPr txBox="1">
            <a:spLocks noChangeArrowheads="1"/>
          </p:cNvSpPr>
          <p:nvPr/>
        </p:nvSpPr>
        <p:spPr>
          <a:xfrm>
            <a:off x="1679404" y="3644153"/>
            <a:ext cx="7289785" cy="1398494"/>
          </a:xfrm>
          <a:prstGeom prst="rect">
            <a:avLst/>
          </a:prstGeom>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700" dirty="0"/>
              <a:t>Adversary knows arbitrary auxiliary information</a:t>
            </a:r>
          </a:p>
          <a:p>
            <a:pPr lvl="1"/>
            <a:r>
              <a:rPr lang="zh-CN" altLang="zh-CN" dirty="0"/>
              <a:t>No linkage attacks</a:t>
            </a:r>
          </a:p>
          <a:p>
            <a:pPr marL="0" indent="0">
              <a:buNone/>
            </a:pPr>
            <a:r>
              <a:rPr lang="zh-CN" altLang="zh-CN" sz="2700" dirty="0"/>
              <a:t>Oblivious to data distribution</a:t>
            </a:r>
          </a:p>
        </p:txBody>
      </p:sp>
      <p:sp>
        <p:nvSpPr>
          <p:cNvPr id="7" name="Right Arrow 6">
            <a:extLst>
              <a:ext uri="{FF2B5EF4-FFF2-40B4-BE49-F238E27FC236}">
                <a16:creationId xmlns:a16="http://schemas.microsoft.com/office/drawing/2014/main" id="{B7A26B88-CF67-B449-8A04-0D7D97792130}"/>
              </a:ext>
            </a:extLst>
          </p:cNvPr>
          <p:cNvSpPr/>
          <p:nvPr/>
        </p:nvSpPr>
        <p:spPr>
          <a:xfrm>
            <a:off x="510988" y="3832412"/>
            <a:ext cx="1048871" cy="17481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9" name="Right Arrow 18">
            <a:extLst>
              <a:ext uri="{FF2B5EF4-FFF2-40B4-BE49-F238E27FC236}">
                <a16:creationId xmlns:a16="http://schemas.microsoft.com/office/drawing/2014/main" id="{FBEB972B-F974-2947-9BB7-BC1839EF60D7}"/>
              </a:ext>
            </a:extLst>
          </p:cNvPr>
          <p:cNvSpPr/>
          <p:nvPr/>
        </p:nvSpPr>
        <p:spPr>
          <a:xfrm>
            <a:off x="510988" y="4578724"/>
            <a:ext cx="1048871" cy="17481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8" name="Rectangle 7">
            <a:extLst>
              <a:ext uri="{FF2B5EF4-FFF2-40B4-BE49-F238E27FC236}">
                <a16:creationId xmlns:a16="http://schemas.microsoft.com/office/drawing/2014/main" id="{F12D6A51-244A-3F4C-8AF2-594DAE174501}"/>
              </a:ext>
            </a:extLst>
          </p:cNvPr>
          <p:cNvSpPr/>
          <p:nvPr/>
        </p:nvSpPr>
        <p:spPr>
          <a:xfrm>
            <a:off x="4357405" y="2297030"/>
            <a:ext cx="4611784" cy="992579"/>
          </a:xfrm>
          <a:prstGeom prst="rect">
            <a:avLst/>
          </a:prstGeom>
        </p:spPr>
        <p:txBody>
          <a:bodyPr wrap="square">
            <a:spAutoFit/>
          </a:bodyPr>
          <a:lstStyle/>
          <a:p>
            <a:r>
              <a:rPr lang="en-US" sz="1950" dirty="0">
                <a:solidFill>
                  <a:srgbClr val="FF0000"/>
                </a:solidFill>
              </a:rPr>
              <a:t>The closer </a:t>
            </a:r>
            <a:r>
              <a:rPr lang="en-US" sz="1950" i="1" dirty="0">
                <a:solidFill>
                  <a:srgbClr val="FF0000"/>
                </a:solidFill>
              </a:rPr>
              <a:t>R</a:t>
            </a:r>
            <a:r>
              <a:rPr lang="en-US" sz="1950" dirty="0">
                <a:solidFill>
                  <a:srgbClr val="FF0000"/>
                </a:solidFill>
              </a:rPr>
              <a:t> is to 1, or </a:t>
            </a:r>
            <a:r>
              <a:rPr lang="en-US" sz="1950" dirty="0" err="1">
                <a:solidFill>
                  <a:srgbClr val="FF0000"/>
                </a:solidFill>
              </a:rPr>
              <a:t>ε</a:t>
            </a:r>
            <a:r>
              <a:rPr lang="en-US" sz="1950" dirty="0">
                <a:solidFill>
                  <a:srgbClr val="FF0000"/>
                </a:solidFill>
              </a:rPr>
              <a:t> to 0, the more difficult it will be for an attacker to determine an individual’s data.</a:t>
            </a:r>
          </a:p>
        </p:txBody>
      </p:sp>
    </p:spTree>
    <p:extLst>
      <p:ext uri="{BB962C8B-B14F-4D97-AF65-F5344CB8AC3E}">
        <p14:creationId xmlns:p14="http://schemas.microsoft.com/office/powerpoint/2010/main" val="154901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17" grpId="0" animBg="1"/>
      <p:bldP spid="7" grpId="0" animBg="1"/>
      <p:bldP spid="19"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8EE37-33F8-E449-9E87-BCC05A0CA950}"/>
              </a:ext>
            </a:extLst>
          </p:cNvPr>
          <p:cNvPicPr>
            <a:picLocks noChangeAspect="1"/>
          </p:cNvPicPr>
          <p:nvPr/>
        </p:nvPicPr>
        <p:blipFill>
          <a:blip r:embed="rId2"/>
          <a:stretch>
            <a:fillRect/>
          </a:stretch>
        </p:blipFill>
        <p:spPr>
          <a:xfrm>
            <a:off x="368803" y="1207599"/>
            <a:ext cx="8547764" cy="2646045"/>
          </a:xfrm>
          <a:prstGeom prst="rect">
            <a:avLst/>
          </a:prstGeom>
        </p:spPr>
      </p:pic>
      <p:sp>
        <p:nvSpPr>
          <p:cNvPr id="4" name="Rectangle 3">
            <a:extLst>
              <a:ext uri="{FF2B5EF4-FFF2-40B4-BE49-F238E27FC236}">
                <a16:creationId xmlns:a16="http://schemas.microsoft.com/office/drawing/2014/main" id="{8EB585CC-8FA0-3846-8E64-5CE6F269D412}"/>
              </a:ext>
            </a:extLst>
          </p:cNvPr>
          <p:cNvSpPr/>
          <p:nvPr/>
        </p:nvSpPr>
        <p:spPr>
          <a:xfrm>
            <a:off x="4119073" y="3937889"/>
            <a:ext cx="3700329" cy="784830"/>
          </a:xfrm>
          <a:prstGeom prst="rect">
            <a:avLst/>
          </a:prstGeom>
        </p:spPr>
        <p:txBody>
          <a:bodyPr wrap="square">
            <a:spAutoFit/>
          </a:bodyPr>
          <a:lstStyle/>
          <a:p>
            <a:r>
              <a:rPr lang="en-US" sz="2250" dirty="0">
                <a:solidFill>
                  <a:srgbClr val="0070C0"/>
                </a:solidFill>
              </a:rPr>
              <a:t>General idea: “return query result, plus some noise”</a:t>
            </a:r>
            <a:endParaRPr lang="en-US" sz="2250" i="1" dirty="0">
              <a:solidFill>
                <a:srgbClr val="0070C0"/>
              </a:solidFill>
            </a:endParaRPr>
          </a:p>
        </p:txBody>
      </p:sp>
      <p:sp>
        <p:nvSpPr>
          <p:cNvPr id="5" name="Rectangle 4">
            <a:extLst>
              <a:ext uri="{FF2B5EF4-FFF2-40B4-BE49-F238E27FC236}">
                <a16:creationId xmlns:a16="http://schemas.microsoft.com/office/drawing/2014/main" id="{AC18732F-9D56-3D43-B6F1-09AB3A85F81F}"/>
              </a:ext>
            </a:extLst>
          </p:cNvPr>
          <p:cNvSpPr/>
          <p:nvPr/>
        </p:nvSpPr>
        <p:spPr>
          <a:xfrm>
            <a:off x="138066" y="84132"/>
            <a:ext cx="4310064" cy="507831"/>
          </a:xfrm>
          <a:prstGeom prst="rect">
            <a:avLst/>
          </a:prstGeom>
        </p:spPr>
        <p:txBody>
          <a:bodyPr wrap="square">
            <a:spAutoFit/>
          </a:bodyPr>
          <a:lstStyle/>
          <a:p>
            <a:r>
              <a:rPr lang="en-US" sz="2700" dirty="0">
                <a:solidFill>
                  <a:srgbClr val="0070C0"/>
                </a:solidFill>
              </a:rPr>
              <a:t>How do we achieve it?</a:t>
            </a:r>
            <a:endParaRPr lang="en-US" sz="2700" i="1" dirty="0">
              <a:solidFill>
                <a:srgbClr val="0070C0"/>
              </a:solidFill>
            </a:endParaRPr>
          </a:p>
        </p:txBody>
      </p:sp>
      <p:cxnSp>
        <p:nvCxnSpPr>
          <p:cNvPr id="6" name="Straight Arrow Connector 5">
            <a:extLst>
              <a:ext uri="{FF2B5EF4-FFF2-40B4-BE49-F238E27FC236}">
                <a16:creationId xmlns:a16="http://schemas.microsoft.com/office/drawing/2014/main" id="{DA2684D4-F53D-E641-8DB8-33BAA3AAD599}"/>
              </a:ext>
            </a:extLst>
          </p:cNvPr>
          <p:cNvCxnSpPr/>
          <p:nvPr/>
        </p:nvCxnSpPr>
        <p:spPr>
          <a:xfrm>
            <a:off x="5819686" y="3058181"/>
            <a:ext cx="0" cy="87970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81058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262" y="85961"/>
            <a:ext cx="7886700" cy="994172"/>
          </a:xfrm>
        </p:spPr>
        <p:txBody>
          <a:bodyPr/>
          <a:lstStyle/>
          <a:p>
            <a:r>
              <a:rPr lang="en-US" i="1" dirty="0"/>
              <a:t>How </a:t>
            </a:r>
            <a:r>
              <a:rPr lang="en-US" dirty="0"/>
              <a:t>to achieve it</a:t>
            </a:r>
          </a:p>
        </p:txBody>
      </p:sp>
      <p:sp>
        <p:nvSpPr>
          <p:cNvPr id="3" name="Content Placeholder 2"/>
          <p:cNvSpPr>
            <a:spLocks noGrp="1"/>
          </p:cNvSpPr>
          <p:nvPr>
            <p:ph idx="1"/>
          </p:nvPr>
        </p:nvSpPr>
        <p:spPr>
          <a:xfrm>
            <a:off x="0" y="703120"/>
            <a:ext cx="8969188" cy="1354282"/>
          </a:xfrm>
        </p:spPr>
        <p:txBody>
          <a:bodyPr>
            <a:normAutofit/>
          </a:bodyPr>
          <a:lstStyle/>
          <a:p>
            <a:pPr marL="342900" lvl="1" indent="0">
              <a:buNone/>
            </a:pPr>
            <a:r>
              <a:rPr lang="en-US" sz="2400" dirty="0">
                <a:solidFill>
                  <a:schemeClr val="tx1"/>
                </a:solidFill>
              </a:rPr>
              <a:t>You could, for example, perturb the output by adding Gaussian noise to the result of the query</a:t>
            </a:r>
          </a:p>
        </p:txBody>
      </p:sp>
      <p:pic>
        <p:nvPicPr>
          <p:cNvPr id="4" name="Picture 3" descr="g587.png"/>
          <p:cNvPicPr>
            <a:picLocks noChangeAspect="1"/>
          </p:cNvPicPr>
          <p:nvPr/>
        </p:nvPicPr>
        <p:blipFill>
          <a:blip r:embed="rId3"/>
          <a:stretch>
            <a:fillRect/>
          </a:stretch>
        </p:blipFill>
        <p:spPr>
          <a:xfrm>
            <a:off x="2725675" y="2057402"/>
            <a:ext cx="3934698" cy="2692996"/>
          </a:xfrm>
          <a:prstGeom prst="rect">
            <a:avLst/>
          </a:prstGeom>
        </p:spPr>
      </p:pic>
      <p:sp>
        <p:nvSpPr>
          <p:cNvPr id="9" name="Freeform 8"/>
          <p:cNvSpPr/>
          <p:nvPr/>
        </p:nvSpPr>
        <p:spPr>
          <a:xfrm>
            <a:off x="3537898" y="2095565"/>
            <a:ext cx="2822864" cy="2472170"/>
          </a:xfrm>
          <a:custGeom>
            <a:avLst/>
            <a:gdLst>
              <a:gd name="connsiteX0" fmla="*/ 0 w 3763819"/>
              <a:gd name="connsiteY0" fmla="*/ 3296227 h 3296227"/>
              <a:gd name="connsiteX1" fmla="*/ 323273 w 3763819"/>
              <a:gd name="connsiteY1" fmla="*/ 3146136 h 3296227"/>
              <a:gd name="connsiteX2" fmla="*/ 600364 w 3763819"/>
              <a:gd name="connsiteY2" fmla="*/ 2834409 h 3296227"/>
              <a:gd name="connsiteX3" fmla="*/ 819728 w 3763819"/>
              <a:gd name="connsiteY3" fmla="*/ 2418773 h 3296227"/>
              <a:gd name="connsiteX4" fmla="*/ 1004455 w 3763819"/>
              <a:gd name="connsiteY4" fmla="*/ 1956954 h 3296227"/>
              <a:gd name="connsiteX5" fmla="*/ 1154546 w 3763819"/>
              <a:gd name="connsiteY5" fmla="*/ 1425863 h 3296227"/>
              <a:gd name="connsiteX6" fmla="*/ 1316182 w 3763819"/>
              <a:gd name="connsiteY6" fmla="*/ 964045 h 3296227"/>
              <a:gd name="connsiteX7" fmla="*/ 1431637 w 3763819"/>
              <a:gd name="connsiteY7" fmla="*/ 606136 h 3296227"/>
              <a:gd name="connsiteX8" fmla="*/ 1524000 w 3763819"/>
              <a:gd name="connsiteY8" fmla="*/ 363682 h 3296227"/>
              <a:gd name="connsiteX9" fmla="*/ 1639455 w 3763819"/>
              <a:gd name="connsiteY9" fmla="*/ 155863 h 3296227"/>
              <a:gd name="connsiteX10" fmla="*/ 1731819 w 3763819"/>
              <a:gd name="connsiteY10" fmla="*/ 51954 h 3296227"/>
              <a:gd name="connsiteX11" fmla="*/ 1801091 w 3763819"/>
              <a:gd name="connsiteY11" fmla="*/ 5773 h 3296227"/>
              <a:gd name="connsiteX12" fmla="*/ 1951182 w 3763819"/>
              <a:gd name="connsiteY12" fmla="*/ 86591 h 3296227"/>
              <a:gd name="connsiteX13" fmla="*/ 2078182 w 3763819"/>
              <a:gd name="connsiteY13" fmla="*/ 294409 h 3296227"/>
              <a:gd name="connsiteX14" fmla="*/ 2193637 w 3763819"/>
              <a:gd name="connsiteY14" fmla="*/ 559954 h 3296227"/>
              <a:gd name="connsiteX15" fmla="*/ 2297546 w 3763819"/>
              <a:gd name="connsiteY15" fmla="*/ 860136 h 3296227"/>
              <a:gd name="connsiteX16" fmla="*/ 2389910 w 3763819"/>
              <a:gd name="connsiteY16" fmla="*/ 1125682 h 3296227"/>
              <a:gd name="connsiteX17" fmla="*/ 2528455 w 3763819"/>
              <a:gd name="connsiteY17" fmla="*/ 1587500 h 3296227"/>
              <a:gd name="connsiteX18" fmla="*/ 2655455 w 3763819"/>
              <a:gd name="connsiteY18" fmla="*/ 1968500 h 3296227"/>
              <a:gd name="connsiteX19" fmla="*/ 2782455 w 3763819"/>
              <a:gd name="connsiteY19" fmla="*/ 2291773 h 3296227"/>
              <a:gd name="connsiteX20" fmla="*/ 2967182 w 3763819"/>
              <a:gd name="connsiteY20" fmla="*/ 2707409 h 3296227"/>
              <a:gd name="connsiteX21" fmla="*/ 3128819 w 3763819"/>
              <a:gd name="connsiteY21" fmla="*/ 2938318 h 3296227"/>
              <a:gd name="connsiteX22" fmla="*/ 3313546 w 3763819"/>
              <a:gd name="connsiteY22" fmla="*/ 3146136 h 3296227"/>
              <a:gd name="connsiteX23" fmla="*/ 3509819 w 3763819"/>
              <a:gd name="connsiteY23" fmla="*/ 3250045 h 3296227"/>
              <a:gd name="connsiteX24" fmla="*/ 3763819 w 3763819"/>
              <a:gd name="connsiteY24" fmla="*/ 3296227 h 3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63819" h="3296227">
                <a:moveTo>
                  <a:pt x="0" y="3296227"/>
                </a:moveTo>
                <a:cubicBezTo>
                  <a:pt x="111606" y="3259666"/>
                  <a:pt x="223212" y="3223106"/>
                  <a:pt x="323273" y="3146136"/>
                </a:cubicBezTo>
                <a:cubicBezTo>
                  <a:pt x="423334" y="3069166"/>
                  <a:pt x="517622" y="2955636"/>
                  <a:pt x="600364" y="2834409"/>
                </a:cubicBezTo>
                <a:cubicBezTo>
                  <a:pt x="683106" y="2713182"/>
                  <a:pt x="752380" y="2565015"/>
                  <a:pt x="819728" y="2418773"/>
                </a:cubicBezTo>
                <a:cubicBezTo>
                  <a:pt x="887076" y="2272531"/>
                  <a:pt x="948652" y="2122439"/>
                  <a:pt x="1004455" y="1956954"/>
                </a:cubicBezTo>
                <a:cubicBezTo>
                  <a:pt x="1060258" y="1791469"/>
                  <a:pt x="1102592" y="1591348"/>
                  <a:pt x="1154546" y="1425863"/>
                </a:cubicBezTo>
                <a:cubicBezTo>
                  <a:pt x="1206500" y="1260378"/>
                  <a:pt x="1270000" y="1100666"/>
                  <a:pt x="1316182" y="964045"/>
                </a:cubicBezTo>
                <a:cubicBezTo>
                  <a:pt x="1362364" y="827424"/>
                  <a:pt x="1397001" y="706196"/>
                  <a:pt x="1431637" y="606136"/>
                </a:cubicBezTo>
                <a:cubicBezTo>
                  <a:pt x="1466273" y="506076"/>
                  <a:pt x="1489364" y="438728"/>
                  <a:pt x="1524000" y="363682"/>
                </a:cubicBezTo>
                <a:cubicBezTo>
                  <a:pt x="1558636" y="288636"/>
                  <a:pt x="1604819" y="207818"/>
                  <a:pt x="1639455" y="155863"/>
                </a:cubicBezTo>
                <a:cubicBezTo>
                  <a:pt x="1674091" y="103908"/>
                  <a:pt x="1704880" y="76969"/>
                  <a:pt x="1731819" y="51954"/>
                </a:cubicBezTo>
                <a:cubicBezTo>
                  <a:pt x="1758758" y="26939"/>
                  <a:pt x="1764530" y="0"/>
                  <a:pt x="1801091" y="5773"/>
                </a:cubicBezTo>
                <a:cubicBezTo>
                  <a:pt x="1837652" y="11546"/>
                  <a:pt x="1905000" y="38485"/>
                  <a:pt x="1951182" y="86591"/>
                </a:cubicBezTo>
                <a:cubicBezTo>
                  <a:pt x="1997364" y="134697"/>
                  <a:pt x="2037773" y="215515"/>
                  <a:pt x="2078182" y="294409"/>
                </a:cubicBezTo>
                <a:cubicBezTo>
                  <a:pt x="2118591" y="373303"/>
                  <a:pt x="2157076" y="465666"/>
                  <a:pt x="2193637" y="559954"/>
                </a:cubicBezTo>
                <a:cubicBezTo>
                  <a:pt x="2230198" y="654242"/>
                  <a:pt x="2297546" y="860136"/>
                  <a:pt x="2297546" y="860136"/>
                </a:cubicBezTo>
                <a:cubicBezTo>
                  <a:pt x="2330258" y="954424"/>
                  <a:pt x="2351425" y="1004455"/>
                  <a:pt x="2389910" y="1125682"/>
                </a:cubicBezTo>
                <a:cubicBezTo>
                  <a:pt x="2428395" y="1246909"/>
                  <a:pt x="2484198" y="1447030"/>
                  <a:pt x="2528455" y="1587500"/>
                </a:cubicBezTo>
                <a:cubicBezTo>
                  <a:pt x="2572713" y="1727970"/>
                  <a:pt x="2613122" y="1851121"/>
                  <a:pt x="2655455" y="1968500"/>
                </a:cubicBezTo>
                <a:cubicBezTo>
                  <a:pt x="2697788" y="2085879"/>
                  <a:pt x="2730501" y="2168622"/>
                  <a:pt x="2782455" y="2291773"/>
                </a:cubicBezTo>
                <a:cubicBezTo>
                  <a:pt x="2834409" y="2414924"/>
                  <a:pt x="2909455" y="2599652"/>
                  <a:pt x="2967182" y="2707409"/>
                </a:cubicBezTo>
                <a:cubicBezTo>
                  <a:pt x="3024909" y="2815167"/>
                  <a:pt x="3071092" y="2865197"/>
                  <a:pt x="3128819" y="2938318"/>
                </a:cubicBezTo>
                <a:cubicBezTo>
                  <a:pt x="3186546" y="3011439"/>
                  <a:pt x="3250046" y="3094181"/>
                  <a:pt x="3313546" y="3146136"/>
                </a:cubicBezTo>
                <a:cubicBezTo>
                  <a:pt x="3377046" y="3198091"/>
                  <a:pt x="3434774" y="3225030"/>
                  <a:pt x="3509819" y="3250045"/>
                </a:cubicBezTo>
                <a:cubicBezTo>
                  <a:pt x="3584864" y="3275060"/>
                  <a:pt x="3763819" y="3296227"/>
                  <a:pt x="3763819" y="3296227"/>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cxnSp>
        <p:nvCxnSpPr>
          <p:cNvPr id="11" name="Straight Connector 10"/>
          <p:cNvCxnSpPr>
            <a:cxnSpLocks/>
          </p:cNvCxnSpPr>
          <p:nvPr/>
        </p:nvCxnSpPr>
        <p:spPr>
          <a:xfrm rot="5400000">
            <a:off x="3671145" y="3331649"/>
            <a:ext cx="2472172" cy="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p:cNvCxnSpPr>
          <p:nvPr/>
        </p:nvCxnSpPr>
        <p:spPr>
          <a:xfrm rot="5400000">
            <a:off x="3556789" y="3331650"/>
            <a:ext cx="2472172" cy="119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81889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4F5CF-350B-564F-9418-D95095422B26}"/>
              </a:ext>
            </a:extLst>
          </p:cNvPr>
          <p:cNvPicPr>
            <a:picLocks noChangeAspect="1"/>
          </p:cNvPicPr>
          <p:nvPr/>
        </p:nvPicPr>
        <p:blipFill rotWithShape="1">
          <a:blip r:embed="rId2"/>
          <a:srcRect b="86383"/>
          <a:stretch/>
        </p:blipFill>
        <p:spPr>
          <a:xfrm>
            <a:off x="104705" y="1"/>
            <a:ext cx="6300959" cy="590351"/>
          </a:xfrm>
          <a:prstGeom prst="rect">
            <a:avLst/>
          </a:prstGeom>
        </p:spPr>
      </p:pic>
      <p:pic>
        <p:nvPicPr>
          <p:cNvPr id="4" name="Picture 3">
            <a:extLst>
              <a:ext uri="{FF2B5EF4-FFF2-40B4-BE49-F238E27FC236}">
                <a16:creationId xmlns:a16="http://schemas.microsoft.com/office/drawing/2014/main" id="{6958BE95-82C6-2545-8A51-379EE54521EC}"/>
              </a:ext>
            </a:extLst>
          </p:cNvPr>
          <p:cNvPicPr>
            <a:picLocks noChangeAspect="1"/>
          </p:cNvPicPr>
          <p:nvPr/>
        </p:nvPicPr>
        <p:blipFill rotWithShape="1">
          <a:blip r:embed="rId2"/>
          <a:srcRect t="19622"/>
          <a:stretch/>
        </p:blipFill>
        <p:spPr>
          <a:xfrm>
            <a:off x="834280" y="631312"/>
            <a:ext cx="8158809" cy="4512188"/>
          </a:xfrm>
          <a:prstGeom prst="rect">
            <a:avLst/>
          </a:prstGeom>
        </p:spPr>
      </p:pic>
      <p:sp>
        <p:nvSpPr>
          <p:cNvPr id="5" name="Content Placeholder 2">
            <a:extLst>
              <a:ext uri="{FF2B5EF4-FFF2-40B4-BE49-F238E27FC236}">
                <a16:creationId xmlns:a16="http://schemas.microsoft.com/office/drawing/2014/main" id="{DB556350-4FED-6143-B31B-F462364FE857}"/>
              </a:ext>
            </a:extLst>
          </p:cNvPr>
          <p:cNvSpPr txBox="1">
            <a:spLocks/>
          </p:cNvSpPr>
          <p:nvPr/>
        </p:nvSpPr>
        <p:spPr>
          <a:xfrm>
            <a:off x="6736246" y="4875144"/>
            <a:ext cx="2407754" cy="26835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Honaker and </a:t>
            </a:r>
            <a:r>
              <a:rPr lang="en-US" sz="2100" dirty="0" err="1"/>
              <a:t>Vadhan</a:t>
            </a:r>
            <a:r>
              <a:rPr lang="en-US" sz="2100" dirty="0"/>
              <a:t>, 2019 </a:t>
            </a:r>
          </a:p>
        </p:txBody>
      </p:sp>
    </p:spTree>
    <p:extLst>
      <p:ext uri="{BB962C8B-B14F-4D97-AF65-F5344CB8AC3E}">
        <p14:creationId xmlns:p14="http://schemas.microsoft.com/office/powerpoint/2010/main" val="849321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4149213" y="2668429"/>
          <a:ext cx="2857500" cy="2475071"/>
        </p:xfrm>
        <a:graphic>
          <a:graphicData uri="http://schemas.openxmlformats.org/drawingml/2006/chart">
            <c:chart xmlns:c="http://schemas.openxmlformats.org/drawingml/2006/chart" xmlns:r="http://schemas.openxmlformats.org/officeDocument/2006/relationships" r:id="rId2"/>
          </a:graphicData>
        </a:graphic>
      </p:graphicFrame>
      <p:sp>
        <p:nvSpPr>
          <p:cNvPr id="26" name="Rectangle 25"/>
          <p:cNvSpPr/>
          <p:nvPr/>
        </p:nvSpPr>
        <p:spPr>
          <a:xfrm>
            <a:off x="5349363" y="1922981"/>
            <a:ext cx="74295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800" b="1" dirty="0">
                <a:solidFill>
                  <a:schemeClr val="tx1"/>
                </a:solidFill>
              </a:rPr>
              <a:t>η</a:t>
            </a:r>
            <a:endParaRPr lang="en-US" sz="1800" b="1" dirty="0">
              <a:solidFill>
                <a:schemeClr val="tx1"/>
              </a:solidFill>
            </a:endParaRPr>
          </a:p>
        </p:txBody>
      </p:sp>
      <p:cxnSp>
        <p:nvCxnSpPr>
          <p:cNvPr id="30" name="Straight Arrow Connector 29"/>
          <p:cNvCxnSpPr>
            <a:cxnSpLocks/>
          </p:cNvCxnSpPr>
          <p:nvPr/>
        </p:nvCxnSpPr>
        <p:spPr>
          <a:xfrm flipV="1">
            <a:off x="5664204" y="1512788"/>
            <a:ext cx="0" cy="35120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cxnSpLocks/>
          </p:cNvCxnSpPr>
          <p:nvPr/>
        </p:nvCxnSpPr>
        <p:spPr>
          <a:xfrm flipV="1">
            <a:off x="5664204" y="2427188"/>
            <a:ext cx="1" cy="347240"/>
          </a:xfrm>
          <a:prstGeom prst="straightConnector1">
            <a:avLst/>
          </a:prstGeom>
          <a:ln>
            <a:tailEnd type="stealth" w="lg" len="lg"/>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CECC2E8A-16FD-CA41-9837-2CD095EFCA3E}"/>
              </a:ext>
            </a:extLst>
          </p:cNvPr>
          <p:cNvSpPr txBox="1"/>
          <p:nvPr/>
        </p:nvSpPr>
        <p:spPr>
          <a:xfrm>
            <a:off x="252809" y="2798540"/>
            <a:ext cx="3440454" cy="954107"/>
          </a:xfrm>
          <a:prstGeom prst="rect">
            <a:avLst/>
          </a:prstGeom>
          <a:noFill/>
          <a:ln>
            <a:noFill/>
          </a:ln>
        </p:spPr>
        <p:txBody>
          <a:bodyPr wrap="square" rtlCol="0">
            <a:spAutoFit/>
          </a:bodyPr>
          <a:lstStyle/>
          <a:p>
            <a:r>
              <a:rPr lang="en-US" sz="2800" dirty="0"/>
              <a:t>The Laplace Mechanism</a:t>
            </a:r>
          </a:p>
        </p:txBody>
      </p:sp>
      <p:pic>
        <p:nvPicPr>
          <p:cNvPr id="25" name="Picture 24">
            <a:extLst>
              <a:ext uri="{FF2B5EF4-FFF2-40B4-BE49-F238E27FC236}">
                <a16:creationId xmlns:a16="http://schemas.microsoft.com/office/drawing/2014/main" id="{4BD04231-947F-9C42-A33A-7B1B4C55C1AB}"/>
              </a:ext>
            </a:extLst>
          </p:cNvPr>
          <p:cNvPicPr>
            <a:picLocks noChangeAspect="1"/>
          </p:cNvPicPr>
          <p:nvPr/>
        </p:nvPicPr>
        <p:blipFill>
          <a:blip r:embed="rId3"/>
          <a:stretch>
            <a:fillRect/>
          </a:stretch>
        </p:blipFill>
        <p:spPr>
          <a:xfrm>
            <a:off x="2671053" y="111786"/>
            <a:ext cx="5151519" cy="1594704"/>
          </a:xfrm>
          <a:prstGeom prst="rect">
            <a:avLst/>
          </a:prstGeom>
        </p:spPr>
      </p:pic>
    </p:spTree>
    <p:extLst>
      <p:ext uri="{BB962C8B-B14F-4D97-AF65-F5344CB8AC3E}">
        <p14:creationId xmlns:p14="http://schemas.microsoft.com/office/powerpoint/2010/main" val="188620721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0"/>
          <p:cNvSpPr txBox="1">
            <a:spLocks noGrp="1"/>
          </p:cNvSpPr>
          <p:nvPr>
            <p:ph type="title"/>
          </p:nvPr>
        </p:nvSpPr>
        <p:spPr>
          <a:xfrm>
            <a:off x="311700" y="22860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Class Outline</a:t>
            </a:r>
            <a:endParaRPr dirty="0">
              <a:solidFill>
                <a:schemeClr val="tx1"/>
              </a:solidFill>
            </a:endParaRPr>
          </a:p>
        </p:txBody>
      </p:sp>
      <p:sp>
        <p:nvSpPr>
          <p:cNvPr id="628" name="Google Shape;628;p100"/>
          <p:cNvSpPr txBox="1">
            <a:spLocks noGrp="1"/>
          </p:cNvSpPr>
          <p:nvPr>
            <p:ph type="body" idx="1"/>
          </p:nvPr>
        </p:nvSpPr>
        <p:spPr>
          <a:xfrm>
            <a:off x="311700" y="930967"/>
            <a:ext cx="8520600" cy="3980561"/>
          </a:xfrm>
          <a:prstGeom prst="rect">
            <a:avLst/>
          </a:prstGeom>
        </p:spPr>
        <p:txBody>
          <a:bodyPr spcFirstLastPara="1" wrap="square" lIns="91425" tIns="91425" rIns="91425" bIns="91425" anchor="t" anchorCtr="0">
            <a:noAutofit/>
          </a:bodyPr>
          <a:lstStyle/>
          <a:p>
            <a:r>
              <a:rPr lang="en-US" sz="2400" dirty="0">
                <a:solidFill>
                  <a:schemeClr val="tx1"/>
                </a:solidFill>
              </a:rPr>
              <a:t>Intro to DP </a:t>
            </a:r>
            <a:r>
              <a:rPr lang="en-US" sz="2400">
                <a:solidFill>
                  <a:schemeClr val="tx1"/>
                </a:solidFill>
              </a:rPr>
              <a:t>&amp; hands-on</a:t>
            </a:r>
            <a:endParaRPr lang="en-US" sz="2400" dirty="0">
              <a:solidFill>
                <a:schemeClr val="tx1"/>
              </a:solidFill>
            </a:endParaRPr>
          </a:p>
          <a:p>
            <a:pPr marL="596900" lvl="1" indent="0" algn="l" rtl="0">
              <a:spcBef>
                <a:spcPts val="0"/>
              </a:spcBef>
              <a:spcAft>
                <a:spcPts val="0"/>
              </a:spcAft>
              <a:buSzPts val="1400"/>
              <a:buNone/>
            </a:pPr>
            <a:endParaRPr lang="en-US" sz="2400" dirty="0">
              <a:solidFill>
                <a:schemeClr val="tx1"/>
              </a:solidFill>
            </a:endParaRPr>
          </a:p>
          <a:p>
            <a:pPr marL="596900" lvl="1" indent="0" algn="l" rtl="0">
              <a:spcBef>
                <a:spcPts val="0"/>
              </a:spcBef>
              <a:spcAft>
                <a:spcPts val="0"/>
              </a:spcAft>
              <a:buSzPts val="1400"/>
              <a:buNone/>
            </a:pPr>
            <a:r>
              <a:rPr lang="en-US" sz="2400" dirty="0">
                <a:solidFill>
                  <a:schemeClr val="tx1"/>
                </a:solidFill>
              </a:rPr>
              <a:t>		 Break &amp; post to discussion (20 minutes)</a:t>
            </a:r>
          </a:p>
          <a:p>
            <a:pPr marL="914400" lvl="1" indent="-317500" algn="l" rtl="0">
              <a:spcBef>
                <a:spcPts val="0"/>
              </a:spcBef>
              <a:spcAft>
                <a:spcPts val="0"/>
              </a:spcAft>
              <a:buSzPts val="1400"/>
              <a:buChar char="○"/>
            </a:pPr>
            <a:endParaRPr sz="2400" dirty="0">
              <a:solidFill>
                <a:schemeClr val="tx1"/>
              </a:solidFill>
            </a:endParaRPr>
          </a:p>
          <a:p>
            <a:pPr marL="457200" lvl="0" indent="-342900" algn="l" rtl="0">
              <a:spcBef>
                <a:spcPts val="0"/>
              </a:spcBef>
              <a:spcAft>
                <a:spcPts val="0"/>
              </a:spcAft>
              <a:buSzPts val="1800"/>
              <a:buChar char="●"/>
            </a:pPr>
            <a:r>
              <a:rPr lang="en-US" sz="2400" dirty="0">
                <a:solidFill>
                  <a:schemeClr val="tx1"/>
                </a:solidFill>
              </a:rPr>
              <a:t>Presentation – Privacy in IoT (30 minutes)</a:t>
            </a:r>
          </a:p>
          <a:p>
            <a:pPr marL="457200" lvl="0" indent="-342900" algn="l" rtl="0">
              <a:spcBef>
                <a:spcPts val="0"/>
              </a:spcBef>
              <a:spcAft>
                <a:spcPts val="0"/>
              </a:spcAft>
              <a:buSzPts val="1800"/>
              <a:buChar char="●"/>
            </a:pPr>
            <a:r>
              <a:rPr lang="en-US" sz="2400" dirty="0">
                <a:solidFill>
                  <a:schemeClr val="tx1"/>
                </a:solidFill>
              </a:rPr>
              <a:t>Sensitivity &amp; hands-on</a:t>
            </a:r>
          </a:p>
        </p:txBody>
      </p:sp>
    </p:spTree>
    <p:extLst>
      <p:ext uri="{BB962C8B-B14F-4D97-AF65-F5344CB8AC3E}">
        <p14:creationId xmlns:p14="http://schemas.microsoft.com/office/powerpoint/2010/main" val="365487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3548" y="2962482"/>
                <a:ext cx="4650612" cy="1297899"/>
              </a:xfrm>
            </p:spPr>
            <p:txBody>
              <a:bodyPr>
                <a:noAutofit/>
              </a:bodyPr>
              <a:lstStyle/>
              <a:p>
                <a:r>
                  <a:rPr lang="en-US" sz="2200" dirty="0">
                    <a:solidFill>
                      <a:schemeClr val="tx1"/>
                    </a:solidFill>
                  </a:rPr>
                  <a:t>Denoted </a:t>
                </a:r>
                <a14:m>
                  <m:oMath xmlns:m="http://schemas.openxmlformats.org/officeDocument/2006/math">
                    <m:r>
                      <m:rPr>
                        <m:sty m:val="p"/>
                      </m:rPr>
                      <a:rPr lang="en-US" sz="2200">
                        <a:solidFill>
                          <a:schemeClr val="tx1"/>
                        </a:solidFill>
                        <a:latin typeface="Cambria Math" panose="02040503050406030204" pitchFamily="18" charset="0"/>
                      </a:rPr>
                      <m:t>Lap</m:t>
                    </m:r>
                    <m:r>
                      <a:rPr lang="en-US" sz="2200">
                        <a:solidFill>
                          <a:schemeClr val="tx1"/>
                        </a:solidFill>
                        <a:latin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𝜇</m:t>
                    </m:r>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𝑏</m:t>
                    </m:r>
                    <m:r>
                      <a:rPr lang="en-US" sz="2200">
                        <a:solidFill>
                          <a:schemeClr val="tx1"/>
                        </a:solidFill>
                        <a:latin typeface="Cambria Math" panose="02040503050406030204" pitchFamily="18" charset="0"/>
                      </a:rPr>
                      <m:t>)</m:t>
                    </m:r>
                  </m:oMath>
                </a14:m>
                <a:r>
                  <a:rPr lang="en-US" sz="2200" dirty="0">
                    <a:solidFill>
                      <a:schemeClr val="tx1"/>
                    </a:solidFill>
                  </a:rPr>
                  <a:t> </a:t>
                </a:r>
              </a:p>
              <a:p>
                <a:r>
                  <a:rPr lang="en-US" sz="2200" dirty="0">
                    <a:solidFill>
                      <a:schemeClr val="tx1"/>
                    </a:solidFill>
                  </a:rPr>
                  <a:t>Denoted </a:t>
                </a:r>
                <a14:m>
                  <m:oMath xmlns:m="http://schemas.openxmlformats.org/officeDocument/2006/math">
                    <m:r>
                      <m:rPr>
                        <m:sty m:val="p"/>
                      </m:rPr>
                      <a:rPr lang="en-US" sz="2200">
                        <a:solidFill>
                          <a:schemeClr val="tx1"/>
                        </a:solidFill>
                        <a:latin typeface="Cambria Math" panose="02040503050406030204" pitchFamily="18" charset="0"/>
                      </a:rPr>
                      <m:t>Lap</m:t>
                    </m:r>
                    <m:r>
                      <a:rPr lang="en-US" sz="2200" b="0" i="0" smtClean="0">
                        <a:solidFill>
                          <a:schemeClr val="tx1"/>
                        </a:solidFill>
                        <a:latin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𝑏</m:t>
                    </m:r>
                    <m:r>
                      <a:rPr lang="en-US" sz="2200" b="0" i="0" smtClean="0">
                        <a:solidFill>
                          <a:schemeClr val="tx1"/>
                        </a:solidFill>
                        <a:latin typeface="Cambria Math" panose="02040503050406030204" pitchFamily="18" charset="0"/>
                      </a:rPr>
                      <m:t>)</m:t>
                    </m:r>
                  </m:oMath>
                </a14:m>
                <a:r>
                  <a:rPr lang="en-US" sz="2200" dirty="0">
                    <a:solidFill>
                      <a:schemeClr val="tx1"/>
                    </a:solidFill>
                  </a:rPr>
                  <a:t> when </a:t>
                </a:r>
                <a14:m>
                  <m:oMath xmlns:m="http://schemas.openxmlformats.org/officeDocument/2006/math">
                    <m:r>
                      <a:rPr lang="en-US" sz="2200" b="0" i="1">
                        <a:solidFill>
                          <a:schemeClr val="tx1"/>
                        </a:solidFill>
                        <a:latin typeface="Cambria Math" panose="02040503050406030204" pitchFamily="18" charset="0"/>
                        <a:ea typeface="Cambria Math" panose="02040503050406030204" pitchFamily="18" charset="0"/>
                      </a:rPr>
                      <m:t>𝜇</m:t>
                    </m:r>
                    <m:r>
                      <a:rPr lang="en-US" sz="2200" b="0" i="1">
                        <a:solidFill>
                          <a:schemeClr val="tx1"/>
                        </a:solidFill>
                        <a:latin typeface="Cambria Math" panose="02040503050406030204" pitchFamily="18" charset="0"/>
                        <a:ea typeface="Cambria Math" panose="02040503050406030204" pitchFamily="18" charset="0"/>
                      </a:rPr>
                      <m:t>=0</m:t>
                    </m:r>
                  </m:oMath>
                </a14:m>
                <a:endParaRPr lang="en-US" sz="2200" dirty="0">
                  <a:solidFill>
                    <a:schemeClr val="tx1"/>
                  </a:solidFill>
                </a:endParaRPr>
              </a:p>
              <a:p>
                <a:r>
                  <a:rPr lang="en-US" sz="2200" dirty="0">
                    <a:solidFill>
                      <a:schemeClr val="tx1"/>
                    </a:solidFill>
                  </a:rPr>
                  <a:t>Mean </a:t>
                </a:r>
                <a14:m>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𝜇</m:t>
                    </m:r>
                  </m:oMath>
                </a14:m>
                <a:endParaRPr lang="en-US" sz="2200" dirty="0">
                  <a:solidFill>
                    <a:schemeClr val="tx1"/>
                  </a:solidFill>
                </a:endParaRPr>
              </a:p>
              <a:p>
                <a:r>
                  <a:rPr lang="en-US" sz="2200" dirty="0">
                    <a:solidFill>
                      <a:schemeClr val="tx1"/>
                    </a:solidFill>
                  </a:rPr>
                  <a:t>Variance </a:t>
                </a:r>
                <a14:m>
                  <m:oMath xmlns:m="http://schemas.openxmlformats.org/officeDocument/2006/math">
                    <m:r>
                      <a:rPr lang="en-US" sz="2200" b="0" i="0" smtClean="0">
                        <a:solidFill>
                          <a:schemeClr val="tx1"/>
                        </a:solidFill>
                        <a:latin typeface="Cambria Math" panose="02040503050406030204" pitchFamily="18" charset="0"/>
                        <a:ea typeface="Cambria Math" panose="02040503050406030204" pitchFamily="18" charset="0"/>
                      </a:rPr>
                      <m:t>2</m:t>
                    </m:r>
                    <m:r>
                      <a:rPr lang="en-US" sz="2200" i="1">
                        <a:solidFill>
                          <a:schemeClr val="tx1"/>
                        </a:solidFill>
                        <a:latin typeface="Cambria Math" panose="02040503050406030204" pitchFamily="18" charset="0"/>
                        <a:ea typeface="Cambria Math" panose="02040503050406030204" pitchFamily="18" charset="0"/>
                      </a:rPr>
                      <m:t>𝑏</m:t>
                    </m:r>
                    <m:r>
                      <a:rPr lang="en-US" sz="2200" b="0" i="1" baseline="30000" smtClean="0">
                        <a:solidFill>
                          <a:schemeClr val="tx1"/>
                        </a:solidFill>
                        <a:latin typeface="Cambria Math" panose="02040503050406030204" pitchFamily="18" charset="0"/>
                        <a:ea typeface="Cambria Math" panose="02040503050406030204" pitchFamily="18" charset="0"/>
                      </a:rPr>
                      <m:t>2</m:t>
                    </m:r>
                  </m:oMath>
                </a14:m>
                <a:endParaRPr lang="en-US" sz="2200" baseline="30000" dirty="0">
                  <a:solidFill>
                    <a:schemeClr val="tx1"/>
                  </a:solidFill>
                </a:endParaRPr>
              </a:p>
              <a:p>
                <a:pPr marL="0" indent="0">
                  <a:buNone/>
                </a:pPr>
                <a:endParaRPr lang="en-US" sz="22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3548" y="2962482"/>
                <a:ext cx="4650612" cy="1297899"/>
              </a:xfrm>
              <a:blipFill>
                <a:blip r:embed="rId3"/>
                <a:stretch>
                  <a:fillRect b="-35922"/>
                </a:stretch>
              </a:blipFill>
            </p:spPr>
            <p:txBody>
              <a:bodyPr/>
              <a:lstStyle/>
              <a:p>
                <a:r>
                  <a:rPr lang="en-US">
                    <a:noFill/>
                  </a:rPr>
                  <a:t> </a:t>
                </a:r>
              </a:p>
            </p:txBody>
          </p:sp>
        </mc:Fallback>
      </mc:AlternateContent>
      <p:pic>
        <p:nvPicPr>
          <p:cNvPr id="239618" name="Picture 2" descr="Probability density plots of Laplace distribu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787" y="1252264"/>
            <a:ext cx="4006712" cy="3008117"/>
          </a:xfrm>
          <a:prstGeom prst="rect">
            <a:avLst/>
          </a:prstGeom>
          <a:noFill/>
          <a:extLst>
            <a:ext uri="{909E8E84-426E-40dd-AFC4-6F175D3DCCD1}">
              <a14:hiddenFill xmlns:a14="http://schemas.microsoft.com/office/drawing/2010/main" xmlns="">
                <a:solidFill>
                  <a:srgbClr val="FFFFFF"/>
                </a:solidFill>
              </a14:hiddenFill>
            </a:ext>
          </a:extLst>
        </p:spPr>
      </p:pic>
      <p:pic>
        <p:nvPicPr>
          <p:cNvPr id="2396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75" y="1531817"/>
            <a:ext cx="3563255" cy="6955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5A23649D-F165-7A42-8210-7DB532D0C0AA}"/>
              </a:ext>
            </a:extLst>
          </p:cNvPr>
          <p:cNvSpPr txBox="1"/>
          <p:nvPr/>
        </p:nvSpPr>
        <p:spPr>
          <a:xfrm>
            <a:off x="222395" y="127305"/>
            <a:ext cx="8130649" cy="1338828"/>
          </a:xfrm>
          <a:prstGeom prst="rect">
            <a:avLst/>
          </a:prstGeom>
          <a:noFill/>
          <a:ln>
            <a:noFill/>
          </a:ln>
        </p:spPr>
        <p:txBody>
          <a:bodyPr wrap="square" rtlCol="0">
            <a:spAutoFit/>
          </a:bodyPr>
          <a:lstStyle/>
          <a:p>
            <a:r>
              <a:rPr lang="en-US" sz="2700" b="1" dirty="0"/>
              <a:t>The Laplace Distribution</a:t>
            </a:r>
          </a:p>
          <a:p>
            <a:r>
              <a:rPr lang="en-US" sz="2700" dirty="0"/>
              <a:t>A random variable has a Laplace distribution if its PDF is:</a:t>
            </a:r>
          </a:p>
        </p:txBody>
      </p:sp>
      <p:sp>
        <p:nvSpPr>
          <p:cNvPr id="11" name="Oval 10">
            <a:extLst>
              <a:ext uri="{FF2B5EF4-FFF2-40B4-BE49-F238E27FC236}">
                <a16:creationId xmlns:a16="http://schemas.microsoft.com/office/drawing/2014/main" id="{711F3CD8-ADC9-1946-B40F-42CC9C9EDC28}"/>
              </a:ext>
            </a:extLst>
          </p:cNvPr>
          <p:cNvSpPr/>
          <p:nvPr/>
        </p:nvSpPr>
        <p:spPr>
          <a:xfrm>
            <a:off x="3216966" y="1866516"/>
            <a:ext cx="175163" cy="2991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782D210-A35E-EF42-85DB-5030F1A84372}"/>
              </a:ext>
            </a:extLst>
          </p:cNvPr>
          <p:cNvSpPr/>
          <p:nvPr/>
        </p:nvSpPr>
        <p:spPr>
          <a:xfrm>
            <a:off x="3815265" y="2106756"/>
            <a:ext cx="866254" cy="392415"/>
          </a:xfrm>
          <a:prstGeom prst="rect">
            <a:avLst/>
          </a:prstGeom>
        </p:spPr>
        <p:txBody>
          <a:bodyPr wrap="square">
            <a:spAutoFit/>
          </a:bodyPr>
          <a:lstStyle/>
          <a:p>
            <a:r>
              <a:rPr lang="en-US" sz="1950" dirty="0">
                <a:solidFill>
                  <a:srgbClr val="FF0000"/>
                </a:solidFill>
              </a:rPr>
              <a:t>scale</a:t>
            </a:r>
          </a:p>
        </p:txBody>
      </p:sp>
      <p:cxnSp>
        <p:nvCxnSpPr>
          <p:cNvPr id="10" name="Straight Arrow Connector 9">
            <a:extLst>
              <a:ext uri="{FF2B5EF4-FFF2-40B4-BE49-F238E27FC236}">
                <a16:creationId xmlns:a16="http://schemas.microsoft.com/office/drawing/2014/main" id="{0D9348DA-79E7-E44B-8868-75D5BB8D3A31}"/>
              </a:ext>
            </a:extLst>
          </p:cNvPr>
          <p:cNvCxnSpPr>
            <a:cxnSpLocks/>
          </p:cNvCxnSpPr>
          <p:nvPr/>
        </p:nvCxnSpPr>
        <p:spPr>
          <a:xfrm>
            <a:off x="3466358" y="2106571"/>
            <a:ext cx="366037" cy="13742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0562115-808B-604D-8ABC-E4204B859435}"/>
              </a:ext>
            </a:extLst>
          </p:cNvPr>
          <p:cNvSpPr txBox="1"/>
          <p:nvPr/>
        </p:nvSpPr>
        <p:spPr>
          <a:xfrm>
            <a:off x="6366076" y="4866501"/>
            <a:ext cx="2459328" cy="253916"/>
          </a:xfrm>
          <a:prstGeom prst="rect">
            <a:avLst/>
          </a:prstGeom>
          <a:noFill/>
        </p:spPr>
        <p:txBody>
          <a:bodyPr wrap="none" rtlCol="0">
            <a:spAutoFit/>
          </a:bodyPr>
          <a:lstStyle/>
          <a:p>
            <a:r>
              <a:rPr lang="en-US" sz="1050" dirty="0">
                <a:solidFill>
                  <a:schemeClr val="bg1">
                    <a:lumMod val="65000"/>
                  </a:schemeClr>
                </a:solidFill>
              </a:rPr>
              <a:t>Wikipedia, Creative Commons license</a:t>
            </a:r>
          </a:p>
        </p:txBody>
      </p:sp>
      <p:sp>
        <p:nvSpPr>
          <p:cNvPr id="13" name="Oval 12">
            <a:extLst>
              <a:ext uri="{FF2B5EF4-FFF2-40B4-BE49-F238E27FC236}">
                <a16:creationId xmlns:a16="http://schemas.microsoft.com/office/drawing/2014/main" id="{EB098503-0413-0E48-BAE1-9E64B59380DB}"/>
              </a:ext>
            </a:extLst>
          </p:cNvPr>
          <p:cNvSpPr/>
          <p:nvPr/>
        </p:nvSpPr>
        <p:spPr>
          <a:xfrm>
            <a:off x="3428533" y="1552267"/>
            <a:ext cx="175163" cy="2991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Arrow Connector 13">
            <a:extLst>
              <a:ext uri="{FF2B5EF4-FFF2-40B4-BE49-F238E27FC236}">
                <a16:creationId xmlns:a16="http://schemas.microsoft.com/office/drawing/2014/main" id="{F30CCE11-82EF-5342-BE9E-6D6EFF729D45}"/>
              </a:ext>
            </a:extLst>
          </p:cNvPr>
          <p:cNvCxnSpPr>
            <a:cxnSpLocks/>
          </p:cNvCxnSpPr>
          <p:nvPr/>
        </p:nvCxnSpPr>
        <p:spPr>
          <a:xfrm flipV="1">
            <a:off x="3599077" y="1405727"/>
            <a:ext cx="387887" cy="15463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B99E35C4-F3B5-8040-9DE1-3CD67E646982}"/>
              </a:ext>
            </a:extLst>
          </p:cNvPr>
          <p:cNvSpPr/>
          <p:nvPr/>
        </p:nvSpPr>
        <p:spPr>
          <a:xfrm>
            <a:off x="3945695" y="1158889"/>
            <a:ext cx="1109557" cy="392415"/>
          </a:xfrm>
          <a:prstGeom prst="rect">
            <a:avLst/>
          </a:prstGeom>
        </p:spPr>
        <p:txBody>
          <a:bodyPr wrap="square">
            <a:spAutoFit/>
          </a:bodyPr>
          <a:lstStyle/>
          <a:p>
            <a:r>
              <a:rPr lang="en-US" sz="1950" dirty="0">
                <a:solidFill>
                  <a:srgbClr val="FF0000"/>
                </a:solidFill>
              </a:rPr>
              <a:t>location</a:t>
            </a:r>
          </a:p>
        </p:txBody>
      </p:sp>
    </p:spTree>
    <p:extLst>
      <p:ext uri="{BB962C8B-B14F-4D97-AF65-F5344CB8AC3E}">
        <p14:creationId xmlns:p14="http://schemas.microsoft.com/office/powerpoint/2010/main" val="4288168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06D5-2674-9B4E-B6B2-DD32598C5F23}"/>
              </a:ext>
            </a:extLst>
          </p:cNvPr>
          <p:cNvSpPr txBox="1">
            <a:spLocks/>
          </p:cNvSpPr>
          <p:nvPr/>
        </p:nvSpPr>
        <p:spPr>
          <a:xfrm>
            <a:off x="580930" y="3048519"/>
            <a:ext cx="3939993" cy="54278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The guarantee</a:t>
            </a:r>
          </a:p>
        </p:txBody>
      </p:sp>
    </p:spTree>
    <p:extLst>
      <p:ext uri="{BB962C8B-B14F-4D97-AF65-F5344CB8AC3E}">
        <p14:creationId xmlns:p14="http://schemas.microsoft.com/office/powerpoint/2010/main" val="2532936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F2453D-B524-E848-9365-5EC34C7BD6DA}"/>
                  </a:ext>
                </a:extLst>
              </p:cNvPr>
              <p:cNvSpPr txBox="1"/>
              <p:nvPr/>
            </p:nvSpPr>
            <p:spPr>
              <a:xfrm>
                <a:off x="155710" y="170851"/>
                <a:ext cx="8627807" cy="1325812"/>
              </a:xfrm>
              <a:prstGeom prst="rect">
                <a:avLst/>
              </a:prstGeom>
              <a:solidFill>
                <a:srgbClr val="C6DBFE"/>
              </a:solidFill>
              <a:ln>
                <a:solidFill>
                  <a:schemeClr val="accent5">
                    <a:lumMod val="20000"/>
                    <a:lumOff val="80000"/>
                  </a:schemeClr>
                </a:solidFill>
              </a:ln>
            </p:spPr>
            <p:txBody>
              <a:bodyPr wrap="square" rtlCol="0">
                <a:spAutoFit/>
              </a:bodyPr>
              <a:lstStyle/>
              <a:p>
                <a:r>
                  <a:rPr lang="en-US" sz="2250" dirty="0"/>
                  <a:t>Theorem: For </a:t>
                </a:r>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𝑑</m:t>
                        </m:r>
                      </m:sup>
                    </m:sSup>
                  </m:oMath>
                </a14:m>
                <a:r>
                  <a:rPr lang="en-US" sz="2250" dirty="0"/>
                  <a:t> , the mechanism </a:t>
                </a:r>
                <a14:m>
                  <m:oMath xmlns:m="http://schemas.openxmlformats.org/officeDocument/2006/math">
                    <m:r>
                      <a:rPr lang="en-US" sz="2100" i="1">
                        <a:latin typeface="Cambria Math" panose="02040503050406030204" pitchFamily="18" charset="0"/>
                        <a:ea typeface="Cambria Math" panose="02040503050406030204" pitchFamily="18" charset="0"/>
                      </a:rPr>
                      <m:t>𝑀</m:t>
                    </m:r>
                  </m:oMath>
                </a14:m>
                <a:r>
                  <a:rPr lang="en-US" sz="2250" dirty="0"/>
                  <a:t> that adds independently generated noise with distribution </a:t>
                </a:r>
                <a14:m>
                  <m:oMath xmlns:m="http://schemas.openxmlformats.org/officeDocument/2006/math">
                    <m:r>
                      <m:rPr>
                        <m:sty m:val="p"/>
                      </m:rPr>
                      <a:rPr lang="en-US" sz="2100">
                        <a:latin typeface="Cambria Math" panose="02040503050406030204" pitchFamily="18" charset="0"/>
                      </a:rPr>
                      <m:t>Lap</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m:rPr>
                                    <m:sty m:val="p"/>
                                  </m:rPr>
                                  <a:rPr lang="en-US" sz="2100">
                                    <a:latin typeface="Cambria Math" panose="02040503050406030204" pitchFamily="18" charset="0"/>
                                  </a:rPr>
                                  <m:t>GS</m:t>
                                </m:r>
                              </m:e>
                              <m:sub>
                                <m:r>
                                  <a:rPr lang="en-US" sz="2100" i="1">
                                    <a:latin typeface="Cambria Math" panose="02040503050406030204" pitchFamily="18" charset="0"/>
                                  </a:rPr>
                                  <m:t>𝑓</m:t>
                                </m:r>
                              </m:sub>
                            </m:sSub>
                          </m:num>
                          <m:den>
                            <m:r>
                              <a:rPr lang="en-US" sz="2100" i="1">
                                <a:latin typeface="Cambria Math" panose="02040503050406030204" pitchFamily="18" charset="0"/>
                                <a:ea typeface="Cambria Math" panose="02040503050406030204" pitchFamily="18" charset="0"/>
                              </a:rPr>
                              <m:t>𝜀</m:t>
                            </m:r>
                          </m:den>
                        </m:f>
                      </m:e>
                    </m:d>
                  </m:oMath>
                </a14:m>
                <a:r>
                  <a:rPr lang="en-US" sz="2250" dirty="0"/>
                  <a:t> to each of the </a:t>
                </a:r>
                <a14:m>
                  <m:oMath xmlns:m="http://schemas.openxmlformats.org/officeDocument/2006/math">
                    <m:r>
                      <a:rPr lang="en-US" sz="2100" i="1">
                        <a:latin typeface="Cambria Math" panose="02040503050406030204" pitchFamily="18" charset="0"/>
                        <a:ea typeface="Cambria Math" panose="02040503050406030204" pitchFamily="18" charset="0"/>
                      </a:rPr>
                      <m:t>𝑑</m:t>
                    </m:r>
                    <m:r>
                      <a:rPr lang="en-US" sz="2100" i="1">
                        <a:latin typeface="Cambria Math" panose="02040503050406030204" pitchFamily="18" charset="0"/>
                        <a:ea typeface="Cambria Math" panose="02040503050406030204" pitchFamily="18" charset="0"/>
                      </a:rPr>
                      <m:t> </m:t>
                    </m:r>
                  </m:oMath>
                </a14:m>
                <a:r>
                  <a:rPr lang="en-US" sz="2250" dirty="0"/>
                  <a:t>output terms is </a:t>
                </a:r>
                <a14:m>
                  <m:oMath xmlns:m="http://schemas.openxmlformats.org/officeDocument/2006/math">
                    <m:r>
                      <a:rPr lang="en-US" sz="2400" i="1">
                        <a:latin typeface="Cambria Math" panose="02040503050406030204" pitchFamily="18" charset="0"/>
                        <a:ea typeface="Cambria Math" panose="02040503050406030204" pitchFamily="18" charset="0"/>
                      </a:rPr>
                      <m:t>𝜀</m:t>
                    </m:r>
                  </m:oMath>
                </a14:m>
                <a:r>
                  <a:rPr lang="en-US" sz="2250" dirty="0"/>
                  <a:t>-differentially private.</a:t>
                </a:r>
              </a:p>
            </p:txBody>
          </p:sp>
        </mc:Choice>
        <mc:Fallback xmlns="">
          <p:sp>
            <p:nvSpPr>
              <p:cNvPr id="3" name="TextBox 2">
                <a:extLst>
                  <a:ext uri="{FF2B5EF4-FFF2-40B4-BE49-F238E27FC236}">
                    <a16:creationId xmlns:a16="http://schemas.microsoft.com/office/drawing/2014/main" id="{53F2453D-B524-E848-9365-5EC34C7BD6DA}"/>
                  </a:ext>
                </a:extLst>
              </p:cNvPr>
              <p:cNvSpPr txBox="1">
                <a:spLocks noRot="1" noChangeAspect="1" noMove="1" noResize="1" noEditPoints="1" noAdjustHandles="1" noChangeArrowheads="1" noChangeShapeType="1" noTextEdit="1"/>
              </p:cNvSpPr>
              <p:nvPr/>
            </p:nvSpPr>
            <p:spPr>
              <a:xfrm>
                <a:off x="155710" y="170851"/>
                <a:ext cx="8627807" cy="1325812"/>
              </a:xfrm>
              <a:prstGeom prst="rect">
                <a:avLst/>
              </a:prstGeom>
              <a:blipFill>
                <a:blip r:embed="rId3"/>
                <a:stretch>
                  <a:fillRect l="-1028" b="-6542"/>
                </a:stretch>
              </a:blipFill>
              <a:ln>
                <a:solidFill>
                  <a:schemeClr val="accent5">
                    <a:lumMod val="20000"/>
                    <a:lumOff val="80000"/>
                  </a:schemeClr>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92510CF1-E9AE-3445-B40B-8EAF6833977E}"/>
              </a:ext>
            </a:extLst>
          </p:cNvPr>
          <p:cNvPicPr>
            <a:picLocks noChangeAspect="1"/>
          </p:cNvPicPr>
          <p:nvPr/>
        </p:nvPicPr>
        <p:blipFill rotWithShape="1">
          <a:blip r:embed="rId4"/>
          <a:srcRect t="27053" b="24917"/>
          <a:stretch/>
        </p:blipFill>
        <p:spPr>
          <a:xfrm>
            <a:off x="1367328" y="1767570"/>
            <a:ext cx="5671568" cy="1975451"/>
          </a:xfrm>
          <a:prstGeom prst="rect">
            <a:avLst/>
          </a:prstGeom>
        </p:spPr>
      </p:pic>
      <p:sp>
        <p:nvSpPr>
          <p:cNvPr id="8" name="Rectangle 7">
            <a:extLst>
              <a:ext uri="{FF2B5EF4-FFF2-40B4-BE49-F238E27FC236}">
                <a16:creationId xmlns:a16="http://schemas.microsoft.com/office/drawing/2014/main" id="{D5FC46C6-E896-4949-967B-A07DC2D20816}"/>
              </a:ext>
            </a:extLst>
          </p:cNvPr>
          <p:cNvSpPr/>
          <p:nvPr/>
        </p:nvSpPr>
        <p:spPr>
          <a:xfrm>
            <a:off x="155710" y="3839697"/>
            <a:ext cx="8815295" cy="923330"/>
          </a:xfrm>
          <a:prstGeom prst="rect">
            <a:avLst/>
          </a:prstGeom>
        </p:spPr>
        <p:txBody>
          <a:bodyPr wrap="square">
            <a:spAutoFit/>
          </a:bodyPr>
          <a:lstStyle/>
          <a:p>
            <a:r>
              <a:rPr lang="en-US" sz="1800" dirty="0">
                <a:solidFill>
                  <a:srgbClr val="FF0000"/>
                </a:solidFill>
              </a:rPr>
              <a:t>That means: when M is a function that adds noise to a query, and that noise that gets added is drawn from the Laplace distribution parametrized appropriately, we can guarantee the output of the query satisfies the formal definition of epsilon-privacy.</a:t>
            </a:r>
          </a:p>
        </p:txBody>
      </p:sp>
      <p:sp>
        <p:nvSpPr>
          <p:cNvPr id="5" name="Oval 4">
            <a:extLst>
              <a:ext uri="{FF2B5EF4-FFF2-40B4-BE49-F238E27FC236}">
                <a16:creationId xmlns:a16="http://schemas.microsoft.com/office/drawing/2014/main" id="{045FD257-3809-B64D-8C2D-522D274CFD58}"/>
              </a:ext>
            </a:extLst>
          </p:cNvPr>
          <p:cNvSpPr/>
          <p:nvPr/>
        </p:nvSpPr>
        <p:spPr>
          <a:xfrm>
            <a:off x="6776815" y="453396"/>
            <a:ext cx="512748" cy="760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5">
            <a:extLst>
              <a:ext uri="{FF2B5EF4-FFF2-40B4-BE49-F238E27FC236}">
                <a16:creationId xmlns:a16="http://schemas.microsoft.com/office/drawing/2014/main" id="{507A6068-BBE5-8C4A-8C2C-910B31DA509E}"/>
              </a:ext>
            </a:extLst>
          </p:cNvPr>
          <p:cNvSpPr/>
          <p:nvPr/>
        </p:nvSpPr>
        <p:spPr>
          <a:xfrm>
            <a:off x="6506936" y="1247592"/>
            <a:ext cx="2276581" cy="738664"/>
          </a:xfrm>
          <a:prstGeom prst="rect">
            <a:avLst/>
          </a:prstGeom>
        </p:spPr>
        <p:txBody>
          <a:bodyPr wrap="square">
            <a:spAutoFit/>
          </a:bodyPr>
          <a:lstStyle/>
          <a:p>
            <a:r>
              <a:rPr lang="en-US" dirty="0">
                <a:solidFill>
                  <a:srgbClr val="FF0000"/>
                </a:solidFill>
              </a:rPr>
              <a:t>Scale = </a:t>
            </a:r>
            <a:r>
              <a:rPr lang="en-US" i="1" dirty="0">
                <a:solidFill>
                  <a:srgbClr val="FF0000"/>
                </a:solidFill>
              </a:rPr>
              <a:t>sensitivity</a:t>
            </a:r>
            <a:r>
              <a:rPr lang="en-US" dirty="0">
                <a:solidFill>
                  <a:srgbClr val="FF0000"/>
                </a:solidFill>
              </a:rPr>
              <a:t>/epsilon</a:t>
            </a:r>
          </a:p>
          <a:p>
            <a:r>
              <a:rPr lang="en-US" i="1" dirty="0">
                <a:solidFill>
                  <a:srgbClr val="FF0000"/>
                </a:solidFill>
              </a:rPr>
              <a:t>**more on sensitivity after the break</a:t>
            </a:r>
          </a:p>
        </p:txBody>
      </p:sp>
    </p:spTree>
    <p:extLst>
      <p:ext uri="{BB962C8B-B14F-4D97-AF65-F5344CB8AC3E}">
        <p14:creationId xmlns:p14="http://schemas.microsoft.com/office/powerpoint/2010/main" val="294202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B1AE82-E6F5-0C4D-AD87-DA9F9919D2C0}"/>
              </a:ext>
            </a:extLst>
          </p:cNvPr>
          <p:cNvPicPr>
            <a:picLocks noChangeAspect="1"/>
          </p:cNvPicPr>
          <p:nvPr/>
        </p:nvPicPr>
        <p:blipFill rotWithShape="1">
          <a:blip r:embed="rId2"/>
          <a:srcRect t="37692" r="11376"/>
          <a:stretch/>
        </p:blipFill>
        <p:spPr>
          <a:xfrm>
            <a:off x="857251" y="1539796"/>
            <a:ext cx="6937130" cy="339268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F2453D-B524-E848-9365-5EC34C7BD6DA}"/>
                  </a:ext>
                </a:extLst>
              </p:cNvPr>
              <p:cNvSpPr txBox="1"/>
              <p:nvPr/>
            </p:nvSpPr>
            <p:spPr>
              <a:xfrm>
                <a:off x="155710" y="170851"/>
                <a:ext cx="8627807" cy="1325812"/>
              </a:xfrm>
              <a:prstGeom prst="rect">
                <a:avLst/>
              </a:prstGeom>
              <a:solidFill>
                <a:srgbClr val="C6DBFE"/>
              </a:solidFill>
              <a:ln>
                <a:solidFill>
                  <a:schemeClr val="accent5">
                    <a:lumMod val="20000"/>
                    <a:lumOff val="80000"/>
                  </a:schemeClr>
                </a:solidFill>
              </a:ln>
            </p:spPr>
            <p:txBody>
              <a:bodyPr wrap="square" rtlCol="0">
                <a:spAutoFit/>
              </a:bodyPr>
              <a:lstStyle/>
              <a:p>
                <a:r>
                  <a:rPr lang="en-US" sz="2250" dirty="0"/>
                  <a:t>Theorem: For </a:t>
                </a:r>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𝑑</m:t>
                        </m:r>
                      </m:sup>
                    </m:sSup>
                  </m:oMath>
                </a14:m>
                <a:r>
                  <a:rPr lang="en-US" sz="2250" dirty="0"/>
                  <a:t> , the mechanism </a:t>
                </a:r>
                <a14:m>
                  <m:oMath xmlns:m="http://schemas.openxmlformats.org/officeDocument/2006/math">
                    <m:r>
                      <a:rPr lang="en-US" sz="2100" i="1">
                        <a:latin typeface="Cambria Math" panose="02040503050406030204" pitchFamily="18" charset="0"/>
                        <a:ea typeface="Cambria Math" panose="02040503050406030204" pitchFamily="18" charset="0"/>
                      </a:rPr>
                      <m:t>𝑀</m:t>
                    </m:r>
                  </m:oMath>
                </a14:m>
                <a:r>
                  <a:rPr lang="en-US" sz="2250" dirty="0"/>
                  <a:t> that adds independently generated noise with distribution </a:t>
                </a:r>
                <a14:m>
                  <m:oMath xmlns:m="http://schemas.openxmlformats.org/officeDocument/2006/math">
                    <m:r>
                      <m:rPr>
                        <m:sty m:val="p"/>
                      </m:rPr>
                      <a:rPr lang="en-US" sz="2100">
                        <a:latin typeface="Cambria Math" panose="02040503050406030204" pitchFamily="18" charset="0"/>
                      </a:rPr>
                      <m:t>Lap</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m:rPr>
                                    <m:sty m:val="p"/>
                                  </m:rPr>
                                  <a:rPr lang="en-US" sz="2100">
                                    <a:latin typeface="Cambria Math" panose="02040503050406030204" pitchFamily="18" charset="0"/>
                                  </a:rPr>
                                  <m:t>GS</m:t>
                                </m:r>
                              </m:e>
                              <m:sub>
                                <m:r>
                                  <a:rPr lang="en-US" sz="2100" i="1">
                                    <a:latin typeface="Cambria Math" panose="02040503050406030204" pitchFamily="18" charset="0"/>
                                  </a:rPr>
                                  <m:t>𝑓</m:t>
                                </m:r>
                              </m:sub>
                            </m:sSub>
                          </m:num>
                          <m:den>
                            <m:r>
                              <a:rPr lang="en-US" sz="2100" i="1">
                                <a:latin typeface="Cambria Math" panose="02040503050406030204" pitchFamily="18" charset="0"/>
                                <a:ea typeface="Cambria Math" panose="02040503050406030204" pitchFamily="18" charset="0"/>
                              </a:rPr>
                              <m:t>𝜀</m:t>
                            </m:r>
                          </m:den>
                        </m:f>
                      </m:e>
                    </m:d>
                  </m:oMath>
                </a14:m>
                <a:r>
                  <a:rPr lang="en-US" sz="2250" dirty="0"/>
                  <a:t> to each of the </a:t>
                </a:r>
                <a14:m>
                  <m:oMath xmlns:m="http://schemas.openxmlformats.org/officeDocument/2006/math">
                    <m:r>
                      <a:rPr lang="en-US" sz="2100" i="1">
                        <a:latin typeface="Cambria Math" panose="02040503050406030204" pitchFamily="18" charset="0"/>
                        <a:ea typeface="Cambria Math" panose="02040503050406030204" pitchFamily="18" charset="0"/>
                      </a:rPr>
                      <m:t>𝑑</m:t>
                    </m:r>
                    <m:r>
                      <a:rPr lang="en-US" sz="2100" i="1">
                        <a:latin typeface="Cambria Math" panose="02040503050406030204" pitchFamily="18" charset="0"/>
                        <a:ea typeface="Cambria Math" panose="02040503050406030204" pitchFamily="18" charset="0"/>
                      </a:rPr>
                      <m:t> </m:t>
                    </m:r>
                  </m:oMath>
                </a14:m>
                <a:r>
                  <a:rPr lang="en-US" sz="2250" dirty="0"/>
                  <a:t>output terms is </a:t>
                </a:r>
                <a14:m>
                  <m:oMath xmlns:m="http://schemas.openxmlformats.org/officeDocument/2006/math">
                    <m:r>
                      <a:rPr lang="en-US" sz="2400" i="1">
                        <a:latin typeface="Cambria Math" panose="02040503050406030204" pitchFamily="18" charset="0"/>
                        <a:ea typeface="Cambria Math" panose="02040503050406030204" pitchFamily="18" charset="0"/>
                      </a:rPr>
                      <m:t>𝜀</m:t>
                    </m:r>
                  </m:oMath>
                </a14:m>
                <a:r>
                  <a:rPr lang="en-US" sz="2250" dirty="0"/>
                  <a:t>-differentially private.</a:t>
                </a:r>
              </a:p>
            </p:txBody>
          </p:sp>
        </mc:Choice>
        <mc:Fallback xmlns="">
          <p:sp>
            <p:nvSpPr>
              <p:cNvPr id="3" name="TextBox 2">
                <a:extLst>
                  <a:ext uri="{FF2B5EF4-FFF2-40B4-BE49-F238E27FC236}">
                    <a16:creationId xmlns:a16="http://schemas.microsoft.com/office/drawing/2014/main" id="{53F2453D-B524-E848-9365-5EC34C7BD6DA}"/>
                  </a:ext>
                </a:extLst>
              </p:cNvPr>
              <p:cNvSpPr txBox="1">
                <a:spLocks noRot="1" noChangeAspect="1" noMove="1" noResize="1" noEditPoints="1" noAdjustHandles="1" noChangeArrowheads="1" noChangeShapeType="1" noTextEdit="1"/>
              </p:cNvSpPr>
              <p:nvPr/>
            </p:nvSpPr>
            <p:spPr>
              <a:xfrm>
                <a:off x="155710" y="170851"/>
                <a:ext cx="8627807" cy="1325812"/>
              </a:xfrm>
              <a:prstGeom prst="rect">
                <a:avLst/>
              </a:prstGeom>
              <a:blipFill>
                <a:blip r:embed="rId3"/>
                <a:stretch>
                  <a:fillRect l="-1028" b="-6542"/>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663D86-F325-E747-B3C8-FB2D58692385}"/>
                  </a:ext>
                </a:extLst>
              </p:cNvPr>
              <p:cNvSpPr/>
              <p:nvPr/>
            </p:nvSpPr>
            <p:spPr>
              <a:xfrm>
                <a:off x="3181040" y="3694217"/>
                <a:ext cx="834524"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𝑀</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e>
                      </m:d>
                      <m:r>
                        <a:rPr lang="en-US" sz="1800" i="1">
                          <a:latin typeface="Cambria Math" panose="02040503050406030204" pitchFamily="18" charset="0"/>
                          <a:ea typeface="Cambria Math" panose="02040503050406030204" pitchFamily="18" charset="0"/>
                        </a:rPr>
                        <m:t>:</m:t>
                      </m:r>
                    </m:oMath>
                  </m:oMathPara>
                </a14:m>
                <a:endParaRPr lang="en-US" sz="1800" dirty="0"/>
              </a:p>
            </p:txBody>
          </p:sp>
        </mc:Choice>
        <mc:Fallback xmlns="">
          <p:sp>
            <p:nvSpPr>
              <p:cNvPr id="4" name="Rectangle 3">
                <a:extLst>
                  <a:ext uri="{FF2B5EF4-FFF2-40B4-BE49-F238E27FC236}">
                    <a16:creationId xmlns:a16="http://schemas.microsoft.com/office/drawing/2014/main" id="{BF663D86-F325-E747-B3C8-FB2D58692385}"/>
                  </a:ext>
                </a:extLst>
              </p:cNvPr>
              <p:cNvSpPr>
                <a:spLocks noRot="1" noChangeAspect="1" noMove="1" noResize="1" noEditPoints="1" noAdjustHandles="1" noChangeArrowheads="1" noChangeShapeType="1" noTextEdit="1"/>
              </p:cNvSpPr>
              <p:nvPr/>
            </p:nvSpPr>
            <p:spPr>
              <a:xfrm>
                <a:off x="3181040" y="3694217"/>
                <a:ext cx="83452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205A73C-6F38-8245-8F6F-179E698575DA}"/>
                  </a:ext>
                </a:extLst>
              </p:cNvPr>
              <p:cNvSpPr/>
              <p:nvPr/>
            </p:nvSpPr>
            <p:spPr>
              <a:xfrm>
                <a:off x="3181040" y="4063549"/>
                <a:ext cx="938142"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𝑀</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e>
                      </m:d>
                      <m:r>
                        <a:rPr lang="en-US" sz="1800" i="1">
                          <a:latin typeface="Cambria Math" panose="02040503050406030204" pitchFamily="18" charset="0"/>
                          <a:ea typeface="Cambria Math" panose="02040503050406030204" pitchFamily="18" charset="0"/>
                        </a:rPr>
                        <m:t>: </m:t>
                      </m:r>
                    </m:oMath>
                  </m:oMathPara>
                </a14:m>
                <a:endParaRPr lang="en-US" sz="1800" dirty="0"/>
              </a:p>
            </p:txBody>
          </p:sp>
        </mc:Choice>
        <mc:Fallback xmlns="">
          <p:sp>
            <p:nvSpPr>
              <p:cNvPr id="6" name="Rectangle 5">
                <a:extLst>
                  <a:ext uri="{FF2B5EF4-FFF2-40B4-BE49-F238E27FC236}">
                    <a16:creationId xmlns:a16="http://schemas.microsoft.com/office/drawing/2014/main" id="{E205A73C-6F38-8245-8F6F-179E698575DA}"/>
                  </a:ext>
                </a:extLst>
              </p:cNvPr>
              <p:cNvSpPr>
                <a:spLocks noRot="1" noChangeAspect="1" noMove="1" noResize="1" noEditPoints="1" noAdjustHandles="1" noChangeArrowheads="1" noChangeShapeType="1" noTextEdit="1"/>
              </p:cNvSpPr>
              <p:nvPr/>
            </p:nvSpPr>
            <p:spPr>
              <a:xfrm>
                <a:off x="3181040" y="4063549"/>
                <a:ext cx="938142" cy="369332"/>
              </a:xfrm>
              <a:prstGeom prst="rect">
                <a:avLst/>
              </a:prstGeom>
              <a:blipFill>
                <a:blip r:embed="rId5"/>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4222111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4F8C-E596-744E-A78A-D66E3DBB247B}"/>
              </a:ext>
            </a:extLst>
          </p:cNvPr>
          <p:cNvSpPr>
            <a:spLocks noGrp="1"/>
          </p:cNvSpPr>
          <p:nvPr>
            <p:ph type="ctrTitle"/>
          </p:nvPr>
        </p:nvSpPr>
        <p:spPr>
          <a:xfrm>
            <a:off x="283999" y="375123"/>
            <a:ext cx="8520600" cy="714770"/>
          </a:xfrm>
        </p:spPr>
        <p:txBody>
          <a:bodyPr/>
          <a:lstStyle/>
          <a:p>
            <a:r>
              <a:rPr lang="en-US" sz="3200" dirty="0"/>
              <a:t>DP code example: The model</a:t>
            </a:r>
          </a:p>
        </p:txBody>
      </p:sp>
      <p:sp>
        <p:nvSpPr>
          <p:cNvPr id="3" name="Rectangle 2">
            <a:extLst>
              <a:ext uri="{FF2B5EF4-FFF2-40B4-BE49-F238E27FC236}">
                <a16:creationId xmlns:a16="http://schemas.microsoft.com/office/drawing/2014/main" id="{0AFA0AC8-C7C3-DD41-A07D-EA521D608309}"/>
              </a:ext>
            </a:extLst>
          </p:cNvPr>
          <p:cNvSpPr/>
          <p:nvPr/>
        </p:nvSpPr>
        <p:spPr>
          <a:xfrm>
            <a:off x="530551" y="1568117"/>
            <a:ext cx="5371487" cy="461665"/>
          </a:xfrm>
          <a:prstGeom prst="rect">
            <a:avLst/>
          </a:prstGeom>
        </p:spPr>
        <p:txBody>
          <a:bodyPr wrap="square">
            <a:spAutoFit/>
          </a:bodyPr>
          <a:lstStyle/>
          <a:p>
            <a:r>
              <a:rPr lang="en-US" sz="2400" dirty="0"/>
              <a:t>Head to </a:t>
            </a:r>
            <a:r>
              <a:rPr lang="en-US" sz="2400" dirty="0">
                <a:hlinkClick r:id="rId2"/>
              </a:rPr>
              <a:t>https://mybinder.org</a:t>
            </a:r>
            <a:r>
              <a:rPr lang="en-US" sz="2400" dirty="0"/>
              <a:t> </a:t>
            </a:r>
          </a:p>
        </p:txBody>
      </p:sp>
      <p:sp>
        <p:nvSpPr>
          <p:cNvPr id="4" name="Rectangle 3">
            <a:extLst>
              <a:ext uri="{FF2B5EF4-FFF2-40B4-BE49-F238E27FC236}">
                <a16:creationId xmlns:a16="http://schemas.microsoft.com/office/drawing/2014/main" id="{03C9A5DC-6724-9347-87AF-11A7FA3D94D9}"/>
              </a:ext>
            </a:extLst>
          </p:cNvPr>
          <p:cNvSpPr/>
          <p:nvPr/>
        </p:nvSpPr>
        <p:spPr>
          <a:xfrm>
            <a:off x="283999" y="2328889"/>
            <a:ext cx="8287988" cy="1569660"/>
          </a:xfrm>
          <a:prstGeom prst="rect">
            <a:avLst/>
          </a:prstGeom>
        </p:spPr>
        <p:txBody>
          <a:bodyPr wrap="square">
            <a:spAutoFit/>
          </a:bodyPr>
          <a:lstStyle/>
          <a:p>
            <a:r>
              <a:rPr lang="en-US" sz="2400" dirty="0"/>
              <a:t>From there, launch </a:t>
            </a:r>
            <a:r>
              <a:rPr lang="en-US" sz="2400" dirty="0">
                <a:hlinkClick r:id="rId3"/>
              </a:rPr>
              <a:t>https://github.com/SarahRajtmajer/DataPrivacy_Spring2022</a:t>
            </a:r>
            <a:r>
              <a:rPr lang="en-US" sz="2400" dirty="0"/>
              <a:t> </a:t>
            </a:r>
          </a:p>
          <a:p>
            <a:endParaRPr lang="en-US" sz="2400" dirty="0"/>
          </a:p>
          <a:p>
            <a:r>
              <a:rPr lang="en-US" sz="2400" dirty="0"/>
              <a:t>Open “Introduction to </a:t>
            </a:r>
            <a:r>
              <a:rPr lang="en-US" sz="2400" dirty="0" err="1"/>
              <a:t>DP.ipynb</a:t>
            </a:r>
            <a:r>
              <a:rPr lang="en-US" sz="2400" dirty="0"/>
              <a:t>” </a:t>
            </a:r>
          </a:p>
        </p:txBody>
      </p:sp>
    </p:spTree>
    <p:extLst>
      <p:ext uri="{BB962C8B-B14F-4D97-AF65-F5344CB8AC3E}">
        <p14:creationId xmlns:p14="http://schemas.microsoft.com/office/powerpoint/2010/main" val="2219761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81C9B-AFF5-1D42-87E4-BB61482C4205}"/>
              </a:ext>
            </a:extLst>
          </p:cNvPr>
          <p:cNvSpPr>
            <a:spLocks noGrp="1"/>
          </p:cNvSpPr>
          <p:nvPr>
            <p:ph type="title"/>
          </p:nvPr>
        </p:nvSpPr>
        <p:spPr>
          <a:xfrm>
            <a:off x="2074606" y="2140393"/>
            <a:ext cx="6269429" cy="2139553"/>
          </a:xfrm>
        </p:spPr>
        <p:txBody>
          <a:bodyPr/>
          <a:lstStyle/>
          <a:p>
            <a:r>
              <a:rPr lang="en-US" sz="2800" b="0" dirty="0"/>
              <a:t>Break (&amp; post to discussion)</a:t>
            </a:r>
          </a:p>
        </p:txBody>
      </p:sp>
    </p:spTree>
    <p:extLst>
      <p:ext uri="{BB962C8B-B14F-4D97-AF65-F5344CB8AC3E}">
        <p14:creationId xmlns:p14="http://schemas.microsoft.com/office/powerpoint/2010/main" val="1222959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81C9B-AFF5-1D42-87E4-BB61482C4205}"/>
              </a:ext>
            </a:extLst>
          </p:cNvPr>
          <p:cNvSpPr>
            <a:spLocks noGrp="1"/>
          </p:cNvSpPr>
          <p:nvPr>
            <p:ph type="title"/>
          </p:nvPr>
        </p:nvSpPr>
        <p:spPr>
          <a:xfrm>
            <a:off x="2680677" y="2081398"/>
            <a:ext cx="5614197" cy="2139553"/>
          </a:xfrm>
        </p:spPr>
        <p:txBody>
          <a:bodyPr/>
          <a:lstStyle/>
          <a:p>
            <a:r>
              <a:rPr lang="en-US" b="0" dirty="0"/>
              <a:t>Presentation</a:t>
            </a:r>
          </a:p>
        </p:txBody>
      </p:sp>
    </p:spTree>
    <p:extLst>
      <p:ext uri="{BB962C8B-B14F-4D97-AF65-F5344CB8AC3E}">
        <p14:creationId xmlns:p14="http://schemas.microsoft.com/office/powerpoint/2010/main" val="1299520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9A3AF62-5DF6-5B4B-B945-90F75E27C677}"/>
              </a:ext>
            </a:extLst>
          </p:cNvPr>
          <p:cNvSpPr txBox="1">
            <a:spLocks/>
          </p:cNvSpPr>
          <p:nvPr/>
        </p:nvSpPr>
        <p:spPr>
          <a:xfrm>
            <a:off x="569681" y="2619531"/>
            <a:ext cx="7886700" cy="6420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dirty="0"/>
              <a:t>Sensitivity of a Query</a:t>
            </a:r>
          </a:p>
        </p:txBody>
      </p:sp>
    </p:spTree>
    <p:extLst>
      <p:ext uri="{BB962C8B-B14F-4D97-AF65-F5344CB8AC3E}">
        <p14:creationId xmlns:p14="http://schemas.microsoft.com/office/powerpoint/2010/main" val="285001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F2453D-B524-E848-9365-5EC34C7BD6DA}"/>
                  </a:ext>
                </a:extLst>
              </p:cNvPr>
              <p:cNvSpPr txBox="1"/>
              <p:nvPr/>
            </p:nvSpPr>
            <p:spPr>
              <a:xfrm>
                <a:off x="155710" y="170851"/>
                <a:ext cx="8627807" cy="1325812"/>
              </a:xfrm>
              <a:prstGeom prst="rect">
                <a:avLst/>
              </a:prstGeom>
              <a:solidFill>
                <a:srgbClr val="C6DBFE"/>
              </a:solidFill>
              <a:ln>
                <a:solidFill>
                  <a:schemeClr val="accent5">
                    <a:lumMod val="20000"/>
                    <a:lumOff val="80000"/>
                  </a:schemeClr>
                </a:solidFill>
              </a:ln>
            </p:spPr>
            <p:txBody>
              <a:bodyPr wrap="square" rtlCol="0">
                <a:spAutoFit/>
              </a:bodyPr>
              <a:lstStyle/>
              <a:p>
                <a:r>
                  <a:rPr lang="en-US" sz="2250" dirty="0"/>
                  <a:t>Theorem: For </a:t>
                </a:r>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𝑑</m:t>
                        </m:r>
                      </m:sup>
                    </m:sSup>
                  </m:oMath>
                </a14:m>
                <a:r>
                  <a:rPr lang="en-US" sz="2250" dirty="0"/>
                  <a:t> , the mechanism </a:t>
                </a:r>
                <a14:m>
                  <m:oMath xmlns:m="http://schemas.openxmlformats.org/officeDocument/2006/math">
                    <m:r>
                      <a:rPr lang="en-US" sz="2100" i="1">
                        <a:latin typeface="Cambria Math" panose="02040503050406030204" pitchFamily="18" charset="0"/>
                        <a:ea typeface="Cambria Math" panose="02040503050406030204" pitchFamily="18" charset="0"/>
                      </a:rPr>
                      <m:t>𝑀</m:t>
                    </m:r>
                  </m:oMath>
                </a14:m>
                <a:r>
                  <a:rPr lang="en-US" sz="2250" dirty="0"/>
                  <a:t> that adds independently generated noise with distribution </a:t>
                </a:r>
                <a14:m>
                  <m:oMath xmlns:m="http://schemas.openxmlformats.org/officeDocument/2006/math">
                    <m:r>
                      <m:rPr>
                        <m:sty m:val="p"/>
                      </m:rPr>
                      <a:rPr lang="en-US" sz="2100">
                        <a:latin typeface="Cambria Math" panose="02040503050406030204" pitchFamily="18" charset="0"/>
                      </a:rPr>
                      <m:t>Lap</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m:rPr>
                                    <m:sty m:val="p"/>
                                  </m:rPr>
                                  <a:rPr lang="en-US" sz="2100">
                                    <a:latin typeface="Cambria Math" panose="02040503050406030204" pitchFamily="18" charset="0"/>
                                  </a:rPr>
                                  <m:t>GS</m:t>
                                </m:r>
                              </m:e>
                              <m:sub>
                                <m:r>
                                  <a:rPr lang="en-US" sz="2100" i="1">
                                    <a:latin typeface="Cambria Math" panose="02040503050406030204" pitchFamily="18" charset="0"/>
                                  </a:rPr>
                                  <m:t>𝑓</m:t>
                                </m:r>
                              </m:sub>
                            </m:sSub>
                          </m:num>
                          <m:den>
                            <m:r>
                              <a:rPr lang="en-US" sz="2100" i="1">
                                <a:latin typeface="Cambria Math" panose="02040503050406030204" pitchFamily="18" charset="0"/>
                                <a:ea typeface="Cambria Math" panose="02040503050406030204" pitchFamily="18" charset="0"/>
                              </a:rPr>
                              <m:t>𝜀</m:t>
                            </m:r>
                          </m:den>
                        </m:f>
                      </m:e>
                    </m:d>
                  </m:oMath>
                </a14:m>
                <a:r>
                  <a:rPr lang="en-US" sz="2250" dirty="0"/>
                  <a:t> to each of the </a:t>
                </a:r>
                <a14:m>
                  <m:oMath xmlns:m="http://schemas.openxmlformats.org/officeDocument/2006/math">
                    <m:r>
                      <a:rPr lang="en-US" sz="2100" i="1">
                        <a:latin typeface="Cambria Math" panose="02040503050406030204" pitchFamily="18" charset="0"/>
                        <a:ea typeface="Cambria Math" panose="02040503050406030204" pitchFamily="18" charset="0"/>
                      </a:rPr>
                      <m:t>𝑑</m:t>
                    </m:r>
                    <m:r>
                      <a:rPr lang="en-US" sz="2100" i="1">
                        <a:latin typeface="Cambria Math" panose="02040503050406030204" pitchFamily="18" charset="0"/>
                        <a:ea typeface="Cambria Math" panose="02040503050406030204" pitchFamily="18" charset="0"/>
                      </a:rPr>
                      <m:t> </m:t>
                    </m:r>
                  </m:oMath>
                </a14:m>
                <a:r>
                  <a:rPr lang="en-US" sz="2250" dirty="0"/>
                  <a:t>output terms is </a:t>
                </a:r>
                <a14:m>
                  <m:oMath xmlns:m="http://schemas.openxmlformats.org/officeDocument/2006/math">
                    <m:r>
                      <a:rPr lang="en-US" sz="2400" i="1">
                        <a:latin typeface="Cambria Math" panose="02040503050406030204" pitchFamily="18" charset="0"/>
                        <a:ea typeface="Cambria Math" panose="02040503050406030204" pitchFamily="18" charset="0"/>
                      </a:rPr>
                      <m:t>𝜀</m:t>
                    </m:r>
                  </m:oMath>
                </a14:m>
                <a:r>
                  <a:rPr lang="en-US" sz="2250" dirty="0"/>
                  <a:t>-differentially private.</a:t>
                </a:r>
              </a:p>
            </p:txBody>
          </p:sp>
        </mc:Choice>
        <mc:Fallback xmlns="">
          <p:sp>
            <p:nvSpPr>
              <p:cNvPr id="3" name="TextBox 2">
                <a:extLst>
                  <a:ext uri="{FF2B5EF4-FFF2-40B4-BE49-F238E27FC236}">
                    <a16:creationId xmlns:a16="http://schemas.microsoft.com/office/drawing/2014/main" id="{53F2453D-B524-E848-9365-5EC34C7BD6DA}"/>
                  </a:ext>
                </a:extLst>
              </p:cNvPr>
              <p:cNvSpPr txBox="1">
                <a:spLocks noRot="1" noChangeAspect="1" noMove="1" noResize="1" noEditPoints="1" noAdjustHandles="1" noChangeArrowheads="1" noChangeShapeType="1" noTextEdit="1"/>
              </p:cNvSpPr>
              <p:nvPr/>
            </p:nvSpPr>
            <p:spPr>
              <a:xfrm>
                <a:off x="155710" y="170851"/>
                <a:ext cx="8627807" cy="1325812"/>
              </a:xfrm>
              <a:prstGeom prst="rect">
                <a:avLst/>
              </a:prstGeom>
              <a:blipFill>
                <a:blip r:embed="rId3"/>
                <a:stretch>
                  <a:fillRect l="-1028" b="-6542"/>
                </a:stretch>
              </a:blipFill>
              <a:ln>
                <a:solidFill>
                  <a:schemeClr val="accent5">
                    <a:lumMod val="20000"/>
                    <a:lumOff val="80000"/>
                  </a:schemeClr>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92510CF1-E9AE-3445-B40B-8EAF6833977E}"/>
              </a:ext>
            </a:extLst>
          </p:cNvPr>
          <p:cNvPicPr>
            <a:picLocks noChangeAspect="1"/>
          </p:cNvPicPr>
          <p:nvPr/>
        </p:nvPicPr>
        <p:blipFill rotWithShape="1">
          <a:blip r:embed="rId4"/>
          <a:srcRect t="27053" b="24917"/>
          <a:stretch/>
        </p:blipFill>
        <p:spPr>
          <a:xfrm>
            <a:off x="1367328" y="1767570"/>
            <a:ext cx="5671568" cy="1975451"/>
          </a:xfrm>
          <a:prstGeom prst="rect">
            <a:avLst/>
          </a:prstGeom>
        </p:spPr>
      </p:pic>
      <p:sp>
        <p:nvSpPr>
          <p:cNvPr id="8" name="Rectangle 7">
            <a:extLst>
              <a:ext uri="{FF2B5EF4-FFF2-40B4-BE49-F238E27FC236}">
                <a16:creationId xmlns:a16="http://schemas.microsoft.com/office/drawing/2014/main" id="{D5FC46C6-E896-4949-967B-A07DC2D20816}"/>
              </a:ext>
            </a:extLst>
          </p:cNvPr>
          <p:cNvSpPr/>
          <p:nvPr/>
        </p:nvSpPr>
        <p:spPr>
          <a:xfrm>
            <a:off x="155710" y="3839697"/>
            <a:ext cx="8815295" cy="923330"/>
          </a:xfrm>
          <a:prstGeom prst="rect">
            <a:avLst/>
          </a:prstGeom>
        </p:spPr>
        <p:txBody>
          <a:bodyPr wrap="square">
            <a:spAutoFit/>
          </a:bodyPr>
          <a:lstStyle/>
          <a:p>
            <a:r>
              <a:rPr lang="en-US" sz="1800" dirty="0">
                <a:solidFill>
                  <a:srgbClr val="FF0000"/>
                </a:solidFill>
              </a:rPr>
              <a:t>That means: when M is a function that adds noise to a query, and that noise that gets added is drawn from the Laplace distribution parametrized appropriately, we can guarantee the output of the query satisfies the formal definition of epsilon-privacy.</a:t>
            </a:r>
          </a:p>
        </p:txBody>
      </p:sp>
      <p:sp>
        <p:nvSpPr>
          <p:cNvPr id="5" name="Oval 4">
            <a:extLst>
              <a:ext uri="{FF2B5EF4-FFF2-40B4-BE49-F238E27FC236}">
                <a16:creationId xmlns:a16="http://schemas.microsoft.com/office/drawing/2014/main" id="{045FD257-3809-B64D-8C2D-522D274CFD58}"/>
              </a:ext>
            </a:extLst>
          </p:cNvPr>
          <p:cNvSpPr/>
          <p:nvPr/>
        </p:nvSpPr>
        <p:spPr>
          <a:xfrm>
            <a:off x="6776815" y="453396"/>
            <a:ext cx="512748" cy="760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5">
            <a:extLst>
              <a:ext uri="{FF2B5EF4-FFF2-40B4-BE49-F238E27FC236}">
                <a16:creationId xmlns:a16="http://schemas.microsoft.com/office/drawing/2014/main" id="{507A6068-BBE5-8C4A-8C2C-910B31DA509E}"/>
              </a:ext>
            </a:extLst>
          </p:cNvPr>
          <p:cNvSpPr/>
          <p:nvPr/>
        </p:nvSpPr>
        <p:spPr>
          <a:xfrm>
            <a:off x="6506936" y="1247592"/>
            <a:ext cx="2276581" cy="738664"/>
          </a:xfrm>
          <a:prstGeom prst="rect">
            <a:avLst/>
          </a:prstGeom>
        </p:spPr>
        <p:txBody>
          <a:bodyPr wrap="square">
            <a:spAutoFit/>
          </a:bodyPr>
          <a:lstStyle/>
          <a:p>
            <a:r>
              <a:rPr lang="en-US" dirty="0">
                <a:solidFill>
                  <a:srgbClr val="FF0000"/>
                </a:solidFill>
              </a:rPr>
              <a:t>Scale = </a:t>
            </a:r>
            <a:r>
              <a:rPr lang="en-US" i="1" dirty="0">
                <a:solidFill>
                  <a:srgbClr val="FF0000"/>
                </a:solidFill>
              </a:rPr>
              <a:t>sensitivity</a:t>
            </a:r>
            <a:r>
              <a:rPr lang="en-US" dirty="0">
                <a:solidFill>
                  <a:srgbClr val="FF0000"/>
                </a:solidFill>
              </a:rPr>
              <a:t>/epsilon</a:t>
            </a:r>
          </a:p>
          <a:p>
            <a:r>
              <a:rPr lang="en-US" i="1" dirty="0">
                <a:solidFill>
                  <a:srgbClr val="FF0000"/>
                </a:solidFill>
              </a:rPr>
              <a:t>**more on sensitivity after the break</a:t>
            </a:r>
          </a:p>
        </p:txBody>
      </p:sp>
    </p:spTree>
    <p:extLst>
      <p:ext uri="{BB962C8B-B14F-4D97-AF65-F5344CB8AC3E}">
        <p14:creationId xmlns:p14="http://schemas.microsoft.com/office/powerpoint/2010/main" val="97125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3548" y="2962482"/>
                <a:ext cx="4650612" cy="1297899"/>
              </a:xfrm>
            </p:spPr>
            <p:txBody>
              <a:bodyPr>
                <a:noAutofit/>
              </a:bodyPr>
              <a:lstStyle/>
              <a:p>
                <a:r>
                  <a:rPr lang="en-US" sz="2200" dirty="0">
                    <a:solidFill>
                      <a:schemeClr val="tx1"/>
                    </a:solidFill>
                  </a:rPr>
                  <a:t>Denoted </a:t>
                </a:r>
                <a14:m>
                  <m:oMath xmlns:m="http://schemas.openxmlformats.org/officeDocument/2006/math">
                    <m:r>
                      <m:rPr>
                        <m:sty m:val="p"/>
                      </m:rPr>
                      <a:rPr lang="en-US" sz="2200">
                        <a:solidFill>
                          <a:schemeClr val="tx1"/>
                        </a:solidFill>
                        <a:latin typeface="Cambria Math" panose="02040503050406030204" pitchFamily="18" charset="0"/>
                      </a:rPr>
                      <m:t>Lap</m:t>
                    </m:r>
                    <m:r>
                      <a:rPr lang="en-US" sz="2200">
                        <a:solidFill>
                          <a:schemeClr val="tx1"/>
                        </a:solidFill>
                        <a:latin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𝜇</m:t>
                    </m:r>
                    <m:r>
                      <a:rPr lang="en-US" sz="2200" b="0" i="1" smtClean="0">
                        <a:solidFill>
                          <a:schemeClr val="tx1"/>
                        </a:solidFill>
                        <a:latin typeface="Cambria Math" panose="02040503050406030204" pitchFamily="18" charset="0"/>
                        <a:ea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𝑏</m:t>
                    </m:r>
                    <m:r>
                      <a:rPr lang="en-US" sz="2200">
                        <a:solidFill>
                          <a:schemeClr val="tx1"/>
                        </a:solidFill>
                        <a:latin typeface="Cambria Math" panose="02040503050406030204" pitchFamily="18" charset="0"/>
                      </a:rPr>
                      <m:t>)</m:t>
                    </m:r>
                  </m:oMath>
                </a14:m>
                <a:r>
                  <a:rPr lang="en-US" sz="2200" dirty="0">
                    <a:solidFill>
                      <a:schemeClr val="tx1"/>
                    </a:solidFill>
                  </a:rPr>
                  <a:t> </a:t>
                </a:r>
              </a:p>
              <a:p>
                <a:r>
                  <a:rPr lang="en-US" sz="2200" dirty="0">
                    <a:solidFill>
                      <a:schemeClr val="tx1"/>
                    </a:solidFill>
                  </a:rPr>
                  <a:t>Denoted </a:t>
                </a:r>
                <a14:m>
                  <m:oMath xmlns:m="http://schemas.openxmlformats.org/officeDocument/2006/math">
                    <m:r>
                      <m:rPr>
                        <m:sty m:val="p"/>
                      </m:rPr>
                      <a:rPr lang="en-US" sz="2200">
                        <a:solidFill>
                          <a:schemeClr val="tx1"/>
                        </a:solidFill>
                        <a:latin typeface="Cambria Math" panose="02040503050406030204" pitchFamily="18" charset="0"/>
                      </a:rPr>
                      <m:t>Lap</m:t>
                    </m:r>
                    <m:r>
                      <a:rPr lang="en-US" sz="2200" b="0" i="0" smtClean="0">
                        <a:solidFill>
                          <a:schemeClr val="tx1"/>
                        </a:solidFill>
                        <a:latin typeface="Cambria Math" panose="02040503050406030204" pitchFamily="18" charset="0"/>
                      </a:rPr>
                      <m:t>(</m:t>
                    </m:r>
                    <m:r>
                      <a:rPr lang="en-US" sz="2200" i="1">
                        <a:solidFill>
                          <a:schemeClr val="tx1"/>
                        </a:solidFill>
                        <a:latin typeface="Cambria Math" panose="02040503050406030204" pitchFamily="18" charset="0"/>
                        <a:ea typeface="Cambria Math" panose="02040503050406030204" pitchFamily="18" charset="0"/>
                      </a:rPr>
                      <m:t>𝑏</m:t>
                    </m:r>
                    <m:r>
                      <a:rPr lang="en-US" sz="2200" b="0" i="0" smtClean="0">
                        <a:solidFill>
                          <a:schemeClr val="tx1"/>
                        </a:solidFill>
                        <a:latin typeface="Cambria Math" panose="02040503050406030204" pitchFamily="18" charset="0"/>
                      </a:rPr>
                      <m:t>)</m:t>
                    </m:r>
                  </m:oMath>
                </a14:m>
                <a:r>
                  <a:rPr lang="en-US" sz="2200" dirty="0">
                    <a:solidFill>
                      <a:schemeClr val="tx1"/>
                    </a:solidFill>
                  </a:rPr>
                  <a:t> when </a:t>
                </a:r>
                <a14:m>
                  <m:oMath xmlns:m="http://schemas.openxmlformats.org/officeDocument/2006/math">
                    <m:r>
                      <a:rPr lang="en-US" sz="2200" b="0" i="1">
                        <a:solidFill>
                          <a:schemeClr val="tx1"/>
                        </a:solidFill>
                        <a:latin typeface="Cambria Math" panose="02040503050406030204" pitchFamily="18" charset="0"/>
                        <a:ea typeface="Cambria Math" panose="02040503050406030204" pitchFamily="18" charset="0"/>
                      </a:rPr>
                      <m:t>𝜇</m:t>
                    </m:r>
                    <m:r>
                      <a:rPr lang="en-US" sz="2200" b="0" i="1">
                        <a:solidFill>
                          <a:schemeClr val="tx1"/>
                        </a:solidFill>
                        <a:latin typeface="Cambria Math" panose="02040503050406030204" pitchFamily="18" charset="0"/>
                        <a:ea typeface="Cambria Math" panose="02040503050406030204" pitchFamily="18" charset="0"/>
                      </a:rPr>
                      <m:t>=0</m:t>
                    </m:r>
                  </m:oMath>
                </a14:m>
                <a:endParaRPr lang="en-US" sz="2200" dirty="0">
                  <a:solidFill>
                    <a:schemeClr val="tx1"/>
                  </a:solidFill>
                </a:endParaRPr>
              </a:p>
              <a:p>
                <a:r>
                  <a:rPr lang="en-US" sz="2200" dirty="0">
                    <a:solidFill>
                      <a:schemeClr val="tx1"/>
                    </a:solidFill>
                  </a:rPr>
                  <a:t>Mean </a:t>
                </a:r>
                <a14:m>
                  <m:oMath xmlns:m="http://schemas.openxmlformats.org/officeDocument/2006/math">
                    <m:r>
                      <a:rPr lang="en-US" sz="2200" i="1" smtClean="0">
                        <a:solidFill>
                          <a:schemeClr val="tx1"/>
                        </a:solidFill>
                        <a:latin typeface="Cambria Math" panose="02040503050406030204" pitchFamily="18" charset="0"/>
                        <a:ea typeface="Cambria Math" panose="02040503050406030204" pitchFamily="18" charset="0"/>
                      </a:rPr>
                      <m:t>𝜇</m:t>
                    </m:r>
                  </m:oMath>
                </a14:m>
                <a:endParaRPr lang="en-US" sz="2200" dirty="0">
                  <a:solidFill>
                    <a:schemeClr val="tx1"/>
                  </a:solidFill>
                </a:endParaRPr>
              </a:p>
              <a:p>
                <a:r>
                  <a:rPr lang="en-US" sz="2200" dirty="0">
                    <a:solidFill>
                      <a:schemeClr val="tx1"/>
                    </a:solidFill>
                  </a:rPr>
                  <a:t>Variance </a:t>
                </a:r>
                <a14:m>
                  <m:oMath xmlns:m="http://schemas.openxmlformats.org/officeDocument/2006/math">
                    <m:r>
                      <a:rPr lang="en-US" sz="2200" b="0" i="0" smtClean="0">
                        <a:solidFill>
                          <a:schemeClr val="tx1"/>
                        </a:solidFill>
                        <a:latin typeface="Cambria Math" panose="02040503050406030204" pitchFamily="18" charset="0"/>
                        <a:ea typeface="Cambria Math" panose="02040503050406030204" pitchFamily="18" charset="0"/>
                      </a:rPr>
                      <m:t>2</m:t>
                    </m:r>
                    <m:r>
                      <a:rPr lang="en-US" sz="2200" i="1">
                        <a:solidFill>
                          <a:schemeClr val="tx1"/>
                        </a:solidFill>
                        <a:latin typeface="Cambria Math" panose="02040503050406030204" pitchFamily="18" charset="0"/>
                        <a:ea typeface="Cambria Math" panose="02040503050406030204" pitchFamily="18" charset="0"/>
                      </a:rPr>
                      <m:t>𝑏</m:t>
                    </m:r>
                    <m:r>
                      <a:rPr lang="en-US" sz="2200" b="0" i="1" baseline="30000" smtClean="0">
                        <a:solidFill>
                          <a:schemeClr val="tx1"/>
                        </a:solidFill>
                        <a:latin typeface="Cambria Math" panose="02040503050406030204" pitchFamily="18" charset="0"/>
                        <a:ea typeface="Cambria Math" panose="02040503050406030204" pitchFamily="18" charset="0"/>
                      </a:rPr>
                      <m:t>2</m:t>
                    </m:r>
                  </m:oMath>
                </a14:m>
                <a:endParaRPr lang="en-US" sz="2200" baseline="30000" dirty="0">
                  <a:solidFill>
                    <a:schemeClr val="tx1"/>
                  </a:solidFill>
                </a:endParaRPr>
              </a:p>
              <a:p>
                <a:pPr marL="0" indent="0">
                  <a:buNone/>
                </a:pPr>
                <a:endParaRPr lang="en-US" sz="22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3548" y="2962482"/>
                <a:ext cx="4650612" cy="1297899"/>
              </a:xfrm>
              <a:blipFill>
                <a:blip r:embed="rId3"/>
                <a:stretch>
                  <a:fillRect b="-35922"/>
                </a:stretch>
              </a:blipFill>
            </p:spPr>
            <p:txBody>
              <a:bodyPr/>
              <a:lstStyle/>
              <a:p>
                <a:r>
                  <a:rPr lang="en-US">
                    <a:noFill/>
                  </a:rPr>
                  <a:t> </a:t>
                </a:r>
              </a:p>
            </p:txBody>
          </p:sp>
        </mc:Fallback>
      </mc:AlternateContent>
      <p:pic>
        <p:nvPicPr>
          <p:cNvPr id="239618" name="Picture 2" descr="Probability density plots of Laplace distribu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787" y="1252264"/>
            <a:ext cx="4006712" cy="3008117"/>
          </a:xfrm>
          <a:prstGeom prst="rect">
            <a:avLst/>
          </a:prstGeom>
          <a:noFill/>
          <a:extLst>
            <a:ext uri="{909E8E84-426E-40dd-AFC4-6F175D3DCCD1}">
              <a14:hiddenFill xmlns:a14="http://schemas.microsoft.com/office/drawing/2010/main" xmlns="">
                <a:solidFill>
                  <a:srgbClr val="FFFFFF"/>
                </a:solidFill>
              </a14:hiddenFill>
            </a:ext>
          </a:extLst>
        </p:spPr>
      </p:pic>
      <p:pic>
        <p:nvPicPr>
          <p:cNvPr id="2396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75" y="1531817"/>
            <a:ext cx="3563255" cy="6955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5A23649D-F165-7A42-8210-7DB532D0C0AA}"/>
              </a:ext>
            </a:extLst>
          </p:cNvPr>
          <p:cNvSpPr txBox="1"/>
          <p:nvPr/>
        </p:nvSpPr>
        <p:spPr>
          <a:xfrm>
            <a:off x="222395" y="127305"/>
            <a:ext cx="8130649" cy="1338828"/>
          </a:xfrm>
          <a:prstGeom prst="rect">
            <a:avLst/>
          </a:prstGeom>
          <a:noFill/>
          <a:ln>
            <a:noFill/>
          </a:ln>
        </p:spPr>
        <p:txBody>
          <a:bodyPr wrap="square" rtlCol="0">
            <a:spAutoFit/>
          </a:bodyPr>
          <a:lstStyle/>
          <a:p>
            <a:r>
              <a:rPr lang="en-US" sz="2700" b="1" dirty="0"/>
              <a:t>The Laplace Distribution</a:t>
            </a:r>
          </a:p>
          <a:p>
            <a:r>
              <a:rPr lang="en-US" sz="2700" dirty="0"/>
              <a:t>A random variable has a Laplace distribution if its PDF is:</a:t>
            </a:r>
          </a:p>
        </p:txBody>
      </p:sp>
      <p:sp>
        <p:nvSpPr>
          <p:cNvPr id="11" name="Oval 10">
            <a:extLst>
              <a:ext uri="{FF2B5EF4-FFF2-40B4-BE49-F238E27FC236}">
                <a16:creationId xmlns:a16="http://schemas.microsoft.com/office/drawing/2014/main" id="{711F3CD8-ADC9-1946-B40F-42CC9C9EDC28}"/>
              </a:ext>
            </a:extLst>
          </p:cNvPr>
          <p:cNvSpPr/>
          <p:nvPr/>
        </p:nvSpPr>
        <p:spPr>
          <a:xfrm>
            <a:off x="3216966" y="1866516"/>
            <a:ext cx="175163" cy="2991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5782D210-A35E-EF42-85DB-5030F1A84372}"/>
              </a:ext>
            </a:extLst>
          </p:cNvPr>
          <p:cNvSpPr/>
          <p:nvPr/>
        </p:nvSpPr>
        <p:spPr>
          <a:xfrm>
            <a:off x="3815265" y="2106756"/>
            <a:ext cx="866254" cy="392415"/>
          </a:xfrm>
          <a:prstGeom prst="rect">
            <a:avLst/>
          </a:prstGeom>
        </p:spPr>
        <p:txBody>
          <a:bodyPr wrap="square">
            <a:spAutoFit/>
          </a:bodyPr>
          <a:lstStyle/>
          <a:p>
            <a:r>
              <a:rPr lang="en-US" sz="1950" dirty="0">
                <a:solidFill>
                  <a:srgbClr val="FF0000"/>
                </a:solidFill>
              </a:rPr>
              <a:t>scale</a:t>
            </a:r>
          </a:p>
        </p:txBody>
      </p:sp>
      <p:cxnSp>
        <p:nvCxnSpPr>
          <p:cNvPr id="10" name="Straight Arrow Connector 9">
            <a:extLst>
              <a:ext uri="{FF2B5EF4-FFF2-40B4-BE49-F238E27FC236}">
                <a16:creationId xmlns:a16="http://schemas.microsoft.com/office/drawing/2014/main" id="{0D9348DA-79E7-E44B-8868-75D5BB8D3A31}"/>
              </a:ext>
            </a:extLst>
          </p:cNvPr>
          <p:cNvCxnSpPr>
            <a:cxnSpLocks/>
          </p:cNvCxnSpPr>
          <p:nvPr/>
        </p:nvCxnSpPr>
        <p:spPr>
          <a:xfrm>
            <a:off x="3466358" y="2106571"/>
            <a:ext cx="366037" cy="13742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0562115-808B-604D-8ABC-E4204B859435}"/>
              </a:ext>
            </a:extLst>
          </p:cNvPr>
          <p:cNvSpPr txBox="1"/>
          <p:nvPr/>
        </p:nvSpPr>
        <p:spPr>
          <a:xfrm>
            <a:off x="6366076" y="4866501"/>
            <a:ext cx="2459328" cy="253916"/>
          </a:xfrm>
          <a:prstGeom prst="rect">
            <a:avLst/>
          </a:prstGeom>
          <a:noFill/>
        </p:spPr>
        <p:txBody>
          <a:bodyPr wrap="none" rtlCol="0">
            <a:spAutoFit/>
          </a:bodyPr>
          <a:lstStyle/>
          <a:p>
            <a:r>
              <a:rPr lang="en-US" sz="1050" dirty="0">
                <a:solidFill>
                  <a:schemeClr val="bg1">
                    <a:lumMod val="65000"/>
                  </a:schemeClr>
                </a:solidFill>
              </a:rPr>
              <a:t>Wikipedia, Creative Commons license</a:t>
            </a:r>
          </a:p>
        </p:txBody>
      </p:sp>
      <p:sp>
        <p:nvSpPr>
          <p:cNvPr id="13" name="Oval 12">
            <a:extLst>
              <a:ext uri="{FF2B5EF4-FFF2-40B4-BE49-F238E27FC236}">
                <a16:creationId xmlns:a16="http://schemas.microsoft.com/office/drawing/2014/main" id="{EB098503-0413-0E48-BAE1-9E64B59380DB}"/>
              </a:ext>
            </a:extLst>
          </p:cNvPr>
          <p:cNvSpPr/>
          <p:nvPr/>
        </p:nvSpPr>
        <p:spPr>
          <a:xfrm>
            <a:off x="3428533" y="1552267"/>
            <a:ext cx="175163" cy="2991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Arrow Connector 13">
            <a:extLst>
              <a:ext uri="{FF2B5EF4-FFF2-40B4-BE49-F238E27FC236}">
                <a16:creationId xmlns:a16="http://schemas.microsoft.com/office/drawing/2014/main" id="{F30CCE11-82EF-5342-BE9E-6D6EFF729D45}"/>
              </a:ext>
            </a:extLst>
          </p:cNvPr>
          <p:cNvCxnSpPr>
            <a:cxnSpLocks/>
          </p:cNvCxnSpPr>
          <p:nvPr/>
        </p:nvCxnSpPr>
        <p:spPr>
          <a:xfrm flipV="1">
            <a:off x="3599077" y="1405727"/>
            <a:ext cx="387887" cy="15463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B99E35C4-F3B5-8040-9DE1-3CD67E646982}"/>
              </a:ext>
            </a:extLst>
          </p:cNvPr>
          <p:cNvSpPr/>
          <p:nvPr/>
        </p:nvSpPr>
        <p:spPr>
          <a:xfrm>
            <a:off x="3945695" y="1158889"/>
            <a:ext cx="1109557" cy="392415"/>
          </a:xfrm>
          <a:prstGeom prst="rect">
            <a:avLst/>
          </a:prstGeom>
        </p:spPr>
        <p:txBody>
          <a:bodyPr wrap="square">
            <a:spAutoFit/>
          </a:bodyPr>
          <a:lstStyle/>
          <a:p>
            <a:r>
              <a:rPr lang="en-US" sz="1950" dirty="0">
                <a:solidFill>
                  <a:srgbClr val="FF0000"/>
                </a:solidFill>
              </a:rPr>
              <a:t>location</a:t>
            </a:r>
          </a:p>
        </p:txBody>
      </p:sp>
    </p:spTree>
    <p:extLst>
      <p:ext uri="{BB962C8B-B14F-4D97-AF65-F5344CB8AC3E}">
        <p14:creationId xmlns:p14="http://schemas.microsoft.com/office/powerpoint/2010/main" val="92081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ACFEE-57A7-314C-8BBC-8815A558000D}"/>
              </a:ext>
            </a:extLst>
          </p:cNvPr>
          <p:cNvPicPr>
            <a:picLocks noChangeAspect="1"/>
          </p:cNvPicPr>
          <p:nvPr/>
        </p:nvPicPr>
        <p:blipFill>
          <a:blip r:embed="rId3"/>
          <a:stretch>
            <a:fillRect/>
          </a:stretch>
        </p:blipFill>
        <p:spPr>
          <a:xfrm>
            <a:off x="103798" y="58710"/>
            <a:ext cx="7586386" cy="2121109"/>
          </a:xfrm>
          <a:prstGeom prst="rect">
            <a:avLst/>
          </a:prstGeom>
        </p:spPr>
      </p:pic>
      <p:sp>
        <p:nvSpPr>
          <p:cNvPr id="4" name="Content Placeholder 2">
            <a:extLst>
              <a:ext uri="{FF2B5EF4-FFF2-40B4-BE49-F238E27FC236}">
                <a16:creationId xmlns:a16="http://schemas.microsoft.com/office/drawing/2014/main" id="{E0E7D439-AEB4-4E49-98A5-CEEC17743603}"/>
              </a:ext>
            </a:extLst>
          </p:cNvPr>
          <p:cNvSpPr txBox="1">
            <a:spLocks/>
          </p:cNvSpPr>
          <p:nvPr/>
        </p:nvSpPr>
        <p:spPr>
          <a:xfrm>
            <a:off x="7795218" y="4907486"/>
            <a:ext cx="1309249" cy="2360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Wood et al, 2017</a:t>
            </a:r>
          </a:p>
        </p:txBody>
      </p:sp>
      <p:pic>
        <p:nvPicPr>
          <p:cNvPr id="5" name="Picture 4">
            <a:extLst>
              <a:ext uri="{FF2B5EF4-FFF2-40B4-BE49-F238E27FC236}">
                <a16:creationId xmlns:a16="http://schemas.microsoft.com/office/drawing/2014/main" id="{77E3224D-5428-0C42-8A71-82532D6FB706}"/>
              </a:ext>
            </a:extLst>
          </p:cNvPr>
          <p:cNvPicPr>
            <a:picLocks noChangeAspect="1"/>
          </p:cNvPicPr>
          <p:nvPr/>
        </p:nvPicPr>
        <p:blipFill>
          <a:blip r:embed="rId4"/>
          <a:stretch>
            <a:fillRect/>
          </a:stretch>
        </p:blipFill>
        <p:spPr>
          <a:xfrm>
            <a:off x="79084" y="2151089"/>
            <a:ext cx="7586386" cy="2431424"/>
          </a:xfrm>
          <a:prstGeom prst="rect">
            <a:avLst/>
          </a:prstGeom>
        </p:spPr>
      </p:pic>
      <p:cxnSp>
        <p:nvCxnSpPr>
          <p:cNvPr id="6" name="Straight Connector 5">
            <a:extLst>
              <a:ext uri="{FF2B5EF4-FFF2-40B4-BE49-F238E27FC236}">
                <a16:creationId xmlns:a16="http://schemas.microsoft.com/office/drawing/2014/main" id="{9075D36E-8EAA-3945-A476-C6EC361FF974}"/>
              </a:ext>
            </a:extLst>
          </p:cNvPr>
          <p:cNvCxnSpPr>
            <a:cxnSpLocks/>
          </p:cNvCxnSpPr>
          <p:nvPr/>
        </p:nvCxnSpPr>
        <p:spPr>
          <a:xfrm>
            <a:off x="254833" y="592111"/>
            <a:ext cx="203116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956C2A-63BE-4647-BE68-2323012DDB0C}"/>
              </a:ext>
            </a:extLst>
          </p:cNvPr>
          <p:cNvCxnSpPr>
            <a:cxnSpLocks/>
          </p:cNvCxnSpPr>
          <p:nvPr/>
        </p:nvCxnSpPr>
        <p:spPr>
          <a:xfrm>
            <a:off x="1014335" y="856937"/>
            <a:ext cx="50716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171F61-AA3F-B848-B9F9-88B376B2BE67}"/>
              </a:ext>
            </a:extLst>
          </p:cNvPr>
          <p:cNvCxnSpPr>
            <a:cxnSpLocks/>
          </p:cNvCxnSpPr>
          <p:nvPr/>
        </p:nvCxnSpPr>
        <p:spPr>
          <a:xfrm>
            <a:off x="254833" y="2988039"/>
            <a:ext cx="712782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78C53A-5186-9844-A498-82B937C4FD7F}"/>
              </a:ext>
            </a:extLst>
          </p:cNvPr>
          <p:cNvCxnSpPr>
            <a:cxnSpLocks/>
          </p:cNvCxnSpPr>
          <p:nvPr/>
        </p:nvCxnSpPr>
        <p:spPr>
          <a:xfrm>
            <a:off x="5748728" y="3762531"/>
            <a:ext cx="180131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1D430F-06EE-0341-A0C8-DAC65F80B03D}"/>
              </a:ext>
            </a:extLst>
          </p:cNvPr>
          <p:cNvCxnSpPr>
            <a:cxnSpLocks/>
          </p:cNvCxnSpPr>
          <p:nvPr/>
        </p:nvCxnSpPr>
        <p:spPr>
          <a:xfrm>
            <a:off x="2340965" y="4019862"/>
            <a:ext cx="520908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1F36DB-0765-7C4A-8C44-6DFC005C27C4}"/>
              </a:ext>
            </a:extLst>
          </p:cNvPr>
          <p:cNvSpPr/>
          <p:nvPr/>
        </p:nvSpPr>
        <p:spPr>
          <a:xfrm>
            <a:off x="2340965" y="4686939"/>
            <a:ext cx="5433629" cy="338554"/>
          </a:xfrm>
          <a:prstGeom prst="rect">
            <a:avLst/>
          </a:prstGeom>
        </p:spPr>
        <p:txBody>
          <a:bodyPr wrap="square">
            <a:spAutoFit/>
          </a:bodyPr>
          <a:lstStyle/>
          <a:p>
            <a:r>
              <a:rPr lang="en-US" sz="1600" i="1" dirty="0">
                <a:solidFill>
                  <a:srgbClr val="0070C0"/>
                </a:solidFill>
              </a:rPr>
              <a:t>What could go wrong? </a:t>
            </a:r>
          </a:p>
        </p:txBody>
      </p:sp>
    </p:spTree>
    <p:extLst>
      <p:ext uri="{BB962C8B-B14F-4D97-AF65-F5344CB8AC3E}">
        <p14:creationId xmlns:p14="http://schemas.microsoft.com/office/powerpoint/2010/main" val="37871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23130-7BE2-1B45-9A6B-E13AAA5C9D1F}"/>
              </a:ext>
            </a:extLst>
          </p:cNvPr>
          <p:cNvPicPr>
            <a:picLocks noChangeAspect="1"/>
          </p:cNvPicPr>
          <p:nvPr/>
        </p:nvPicPr>
        <p:blipFill>
          <a:blip r:embed="rId2"/>
          <a:stretch>
            <a:fillRect/>
          </a:stretch>
        </p:blipFill>
        <p:spPr>
          <a:xfrm>
            <a:off x="788975" y="1287441"/>
            <a:ext cx="7600950" cy="234315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AE7983-2522-2642-9520-A2D75BA8A85E}"/>
                  </a:ext>
                </a:extLst>
              </p:cNvPr>
              <p:cNvSpPr/>
              <p:nvPr/>
            </p:nvSpPr>
            <p:spPr>
              <a:xfrm>
                <a:off x="160162" y="268335"/>
                <a:ext cx="8858576" cy="830997"/>
              </a:xfrm>
              <a:prstGeom prst="rect">
                <a:avLst/>
              </a:prstGeom>
            </p:spPr>
            <p:txBody>
              <a:bodyPr wrap="square">
                <a:spAutoFit/>
              </a:bodyPr>
              <a:lstStyle/>
              <a:p>
                <a:r>
                  <a:rPr lang="en-US" sz="2400" dirty="0"/>
                  <a:t>Ex. Consider a user asking for the answer </a:t>
                </a:r>
                <a14:m>
                  <m:oMath xmlns:m="http://schemas.openxmlformats.org/officeDocument/2006/math">
                    <m:r>
                      <m:rPr>
                        <m:sty m:val="p"/>
                      </m:rPr>
                      <a:rPr lang="en-US" sz="2400">
                        <a:latin typeface="Cambria Math" panose="02040503050406030204" pitchFamily="18" charset="0"/>
                      </a:rPr>
                      <m:t>f</m:t>
                    </m:r>
                    <m:d>
                      <m:dPr>
                        <m:ctrlPr>
                          <a:rPr lang="en-US" sz="2400" i="1">
                            <a:latin typeface="Cambria Math" panose="02040503050406030204" pitchFamily="18" charset="0"/>
                          </a:rPr>
                        </m:ctrlPr>
                      </m:dPr>
                      <m:e>
                        <m:r>
                          <m:rPr>
                            <m:sty m:val="p"/>
                          </m:rPr>
                          <a:rPr lang="en-US" sz="2400">
                            <a:latin typeface="Cambria Math" panose="02040503050406030204" pitchFamily="18" charset="0"/>
                          </a:rPr>
                          <m:t>x</m:t>
                        </m:r>
                      </m:e>
                    </m:d>
                  </m:oMath>
                </a14:m>
                <a:r>
                  <a:rPr lang="en-US" sz="2400" dirty="0"/>
                  <a:t>. How much noise needs to be added in the output?</a:t>
                </a:r>
                <a:endParaRPr lang="en-US" sz="2400" i="1" dirty="0"/>
              </a:p>
            </p:txBody>
          </p:sp>
        </mc:Choice>
        <mc:Fallback xmlns="">
          <p:sp>
            <p:nvSpPr>
              <p:cNvPr id="4" name="Rectangle 3">
                <a:extLst>
                  <a:ext uri="{FF2B5EF4-FFF2-40B4-BE49-F238E27FC236}">
                    <a16:creationId xmlns:a16="http://schemas.microsoft.com/office/drawing/2014/main" id="{53AE7983-2522-2642-9520-A2D75BA8A85E}"/>
                  </a:ext>
                </a:extLst>
              </p:cNvPr>
              <p:cNvSpPr>
                <a:spLocks noRot="1" noChangeAspect="1" noMove="1" noResize="1" noEditPoints="1" noAdjustHandles="1" noChangeArrowheads="1" noChangeShapeType="1" noTextEdit="1"/>
              </p:cNvSpPr>
              <p:nvPr/>
            </p:nvSpPr>
            <p:spPr>
              <a:xfrm>
                <a:off x="160162" y="268335"/>
                <a:ext cx="8858576" cy="830997"/>
              </a:xfrm>
              <a:prstGeom prst="rect">
                <a:avLst/>
              </a:prstGeom>
              <a:blipFill>
                <a:blip r:embed="rId3"/>
                <a:stretch>
                  <a:fillRect l="-1003" t="-6061" r="-2006" b="-151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5715594-0E4A-2349-8937-22D3AEB0BF29}"/>
              </a:ext>
            </a:extLst>
          </p:cNvPr>
          <p:cNvPicPr>
            <a:picLocks noChangeAspect="1"/>
          </p:cNvPicPr>
          <p:nvPr/>
        </p:nvPicPr>
        <p:blipFill rotWithShape="1">
          <a:blip r:embed="rId2"/>
          <a:srcRect l="45465" t="76895" r="40939"/>
          <a:stretch/>
        </p:blipFill>
        <p:spPr>
          <a:xfrm>
            <a:off x="2978063" y="2893512"/>
            <a:ext cx="1343417" cy="737079"/>
          </a:xfrm>
          <a:prstGeom prst="rect">
            <a:avLst/>
          </a:prstGeom>
        </p:spPr>
      </p:pic>
      <p:pic>
        <p:nvPicPr>
          <p:cNvPr id="8" name="Picture 7">
            <a:extLst>
              <a:ext uri="{FF2B5EF4-FFF2-40B4-BE49-F238E27FC236}">
                <a16:creationId xmlns:a16="http://schemas.microsoft.com/office/drawing/2014/main" id="{9F34917E-A05C-184E-94ED-21544C638515}"/>
              </a:ext>
            </a:extLst>
          </p:cNvPr>
          <p:cNvPicPr>
            <a:picLocks noChangeAspect="1"/>
          </p:cNvPicPr>
          <p:nvPr/>
        </p:nvPicPr>
        <p:blipFill>
          <a:blip r:embed="rId4"/>
          <a:stretch>
            <a:fillRect/>
          </a:stretch>
        </p:blipFill>
        <p:spPr>
          <a:xfrm>
            <a:off x="693905" y="3940049"/>
            <a:ext cx="7255149" cy="935891"/>
          </a:xfrm>
          <a:prstGeom prst="rect">
            <a:avLst/>
          </a:prstGeom>
        </p:spPr>
      </p:pic>
    </p:spTree>
    <p:extLst>
      <p:ext uri="{BB962C8B-B14F-4D97-AF65-F5344CB8AC3E}">
        <p14:creationId xmlns:p14="http://schemas.microsoft.com/office/powerpoint/2010/main" val="1995666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A6AA2D-1282-FB44-98A1-2A0B72B1B394}"/>
              </a:ext>
            </a:extLst>
          </p:cNvPr>
          <p:cNvPicPr>
            <a:picLocks noChangeAspect="1"/>
          </p:cNvPicPr>
          <p:nvPr/>
        </p:nvPicPr>
        <p:blipFill rotWithShape="1">
          <a:blip r:embed="rId2"/>
          <a:srcRect t="6940"/>
          <a:stretch/>
        </p:blipFill>
        <p:spPr>
          <a:xfrm>
            <a:off x="1036842" y="75156"/>
            <a:ext cx="6995160" cy="4786508"/>
          </a:xfrm>
          <a:prstGeom prst="rect">
            <a:avLst/>
          </a:prstGeom>
        </p:spPr>
      </p:pic>
      <p:sp>
        <p:nvSpPr>
          <p:cNvPr id="4" name="Content Placeholder 2">
            <a:extLst>
              <a:ext uri="{FF2B5EF4-FFF2-40B4-BE49-F238E27FC236}">
                <a16:creationId xmlns:a16="http://schemas.microsoft.com/office/drawing/2014/main" id="{FE41A6F0-E626-7C4C-BC3E-5BB95EDDB178}"/>
              </a:ext>
            </a:extLst>
          </p:cNvPr>
          <p:cNvSpPr txBox="1">
            <a:spLocks/>
          </p:cNvSpPr>
          <p:nvPr/>
        </p:nvSpPr>
        <p:spPr>
          <a:xfrm>
            <a:off x="7600951" y="4889235"/>
            <a:ext cx="1543049" cy="26835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Slide: Adam Smith</a:t>
            </a:r>
          </a:p>
        </p:txBody>
      </p:sp>
      <p:pic>
        <p:nvPicPr>
          <p:cNvPr id="5" name="Picture 4">
            <a:extLst>
              <a:ext uri="{FF2B5EF4-FFF2-40B4-BE49-F238E27FC236}">
                <a16:creationId xmlns:a16="http://schemas.microsoft.com/office/drawing/2014/main" id="{97C733D6-088B-0E4C-A3FA-E951C099B22D}"/>
              </a:ext>
            </a:extLst>
          </p:cNvPr>
          <p:cNvPicPr>
            <a:picLocks noChangeAspect="1"/>
          </p:cNvPicPr>
          <p:nvPr/>
        </p:nvPicPr>
        <p:blipFill rotWithShape="1">
          <a:blip r:embed="rId2"/>
          <a:srcRect l="40084" t="43623" r="40577" b="50897"/>
          <a:stretch/>
        </p:blipFill>
        <p:spPr>
          <a:xfrm>
            <a:off x="3031300" y="1803749"/>
            <a:ext cx="1352810" cy="441542"/>
          </a:xfrm>
          <a:prstGeom prst="rect">
            <a:avLst/>
          </a:prstGeom>
        </p:spPr>
      </p:pic>
      <p:sp>
        <p:nvSpPr>
          <p:cNvPr id="6" name="Rectangle 5">
            <a:extLst>
              <a:ext uri="{FF2B5EF4-FFF2-40B4-BE49-F238E27FC236}">
                <a16:creationId xmlns:a16="http://schemas.microsoft.com/office/drawing/2014/main" id="{99B08FD9-AB3C-AD46-A52C-6E6B6B73BBE0}"/>
              </a:ext>
            </a:extLst>
          </p:cNvPr>
          <p:cNvSpPr/>
          <p:nvPr/>
        </p:nvSpPr>
        <p:spPr>
          <a:xfrm>
            <a:off x="1223011" y="3430856"/>
            <a:ext cx="2641269" cy="323165"/>
          </a:xfrm>
          <a:prstGeom prst="rect">
            <a:avLst/>
          </a:prstGeom>
          <a:ln>
            <a:noFill/>
          </a:ln>
        </p:spPr>
        <p:txBody>
          <a:bodyPr wrap="square">
            <a:spAutoFit/>
          </a:bodyPr>
          <a:lstStyle/>
          <a:p>
            <a:r>
              <a:rPr lang="en-US" sz="1500" i="1" dirty="0">
                <a:solidFill>
                  <a:srgbClr val="FF0000"/>
                </a:solidFill>
              </a:rPr>
              <a:t>Database with Alice’s record</a:t>
            </a:r>
          </a:p>
        </p:txBody>
      </p:sp>
      <p:sp>
        <p:nvSpPr>
          <p:cNvPr id="7" name="Rectangle 6">
            <a:extLst>
              <a:ext uri="{FF2B5EF4-FFF2-40B4-BE49-F238E27FC236}">
                <a16:creationId xmlns:a16="http://schemas.microsoft.com/office/drawing/2014/main" id="{2A1719CB-91C9-634D-91E2-43EE7B21E2C7}"/>
              </a:ext>
            </a:extLst>
          </p:cNvPr>
          <p:cNvSpPr/>
          <p:nvPr/>
        </p:nvSpPr>
        <p:spPr>
          <a:xfrm>
            <a:off x="548641" y="4552114"/>
            <a:ext cx="2788919" cy="553998"/>
          </a:xfrm>
          <a:prstGeom prst="rect">
            <a:avLst/>
          </a:prstGeom>
          <a:ln>
            <a:noFill/>
          </a:ln>
        </p:spPr>
        <p:txBody>
          <a:bodyPr wrap="square">
            <a:spAutoFit/>
          </a:bodyPr>
          <a:lstStyle/>
          <a:p>
            <a:r>
              <a:rPr lang="en-US" sz="1500" i="1" dirty="0">
                <a:solidFill>
                  <a:srgbClr val="FF0000"/>
                </a:solidFill>
              </a:rPr>
              <a:t>Database without Alice’s record</a:t>
            </a:r>
          </a:p>
        </p:txBody>
      </p:sp>
      <p:cxnSp>
        <p:nvCxnSpPr>
          <p:cNvPr id="8" name="Straight Arrow Connector 7">
            <a:extLst>
              <a:ext uri="{FF2B5EF4-FFF2-40B4-BE49-F238E27FC236}">
                <a16:creationId xmlns:a16="http://schemas.microsoft.com/office/drawing/2014/main" id="{BE8C455F-B31B-8448-A3CC-0EE12EA94749}"/>
              </a:ext>
            </a:extLst>
          </p:cNvPr>
          <p:cNvCxnSpPr>
            <a:cxnSpLocks/>
          </p:cNvCxnSpPr>
          <p:nvPr/>
        </p:nvCxnSpPr>
        <p:spPr>
          <a:xfrm flipH="1" flipV="1">
            <a:off x="3169084" y="3718034"/>
            <a:ext cx="710852" cy="3613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912B9D-9197-7E46-A3DF-64284F5C6664}"/>
              </a:ext>
            </a:extLst>
          </p:cNvPr>
          <p:cNvCxnSpPr>
            <a:cxnSpLocks/>
          </p:cNvCxnSpPr>
          <p:nvPr/>
        </p:nvCxnSpPr>
        <p:spPr>
          <a:xfrm flipH="1">
            <a:off x="3133072" y="4644313"/>
            <a:ext cx="746864" cy="463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0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46F290-2AD2-CD4E-A64E-E4294C469B5D}"/>
              </a:ext>
            </a:extLst>
          </p:cNvPr>
          <p:cNvSpPr txBox="1"/>
          <p:nvPr/>
        </p:nvSpPr>
        <p:spPr>
          <a:xfrm>
            <a:off x="121432" y="136310"/>
            <a:ext cx="8615471" cy="1177245"/>
          </a:xfrm>
          <a:prstGeom prst="rect">
            <a:avLst/>
          </a:prstGeom>
          <a:solidFill>
            <a:schemeClr val="tx1"/>
          </a:solidFill>
        </p:spPr>
        <p:txBody>
          <a:bodyPr wrap="square" rtlCol="0">
            <a:spAutoFit/>
          </a:bodyPr>
          <a:lstStyle/>
          <a:p>
            <a:r>
              <a:rPr lang="en-US" sz="2100" dirty="0">
                <a:solidFill>
                  <a:schemeClr val="bg1"/>
                </a:solidFill>
              </a:rPr>
              <a:t>Let’s return to our earlier query. </a:t>
            </a:r>
          </a:p>
          <a:p>
            <a:r>
              <a:rPr lang="en-US" sz="2100" dirty="0">
                <a:solidFill>
                  <a:schemeClr val="bg1"/>
                </a:solidFill>
              </a:rPr>
              <a:t>	“How many individuals in the database have salary &gt;$30K?”</a:t>
            </a:r>
          </a:p>
          <a:p>
            <a:endParaRPr lang="en-US" sz="750" dirty="0">
              <a:solidFill>
                <a:schemeClr val="bg1"/>
              </a:solidFill>
            </a:endParaRPr>
          </a:p>
          <a:p>
            <a:r>
              <a:rPr lang="en-US" sz="2100" dirty="0">
                <a:solidFill>
                  <a:schemeClr val="bg1"/>
                </a:solidFill>
              </a:rPr>
              <a:t>What is the global sensitivity of this query?</a:t>
            </a:r>
          </a:p>
        </p:txBody>
      </p:sp>
      <p:pic>
        <p:nvPicPr>
          <p:cNvPr id="5" name="Picture 4">
            <a:extLst>
              <a:ext uri="{FF2B5EF4-FFF2-40B4-BE49-F238E27FC236}">
                <a16:creationId xmlns:a16="http://schemas.microsoft.com/office/drawing/2014/main" id="{2B236E5B-E591-4249-8B1D-1B98074C3AC2}"/>
              </a:ext>
            </a:extLst>
          </p:cNvPr>
          <p:cNvPicPr>
            <a:picLocks noChangeAspect="1"/>
          </p:cNvPicPr>
          <p:nvPr/>
        </p:nvPicPr>
        <p:blipFill rotWithShape="1">
          <a:blip r:embed="rId2"/>
          <a:srcRect l="29967" t="68128" r="22827"/>
          <a:stretch/>
        </p:blipFill>
        <p:spPr>
          <a:xfrm>
            <a:off x="1903175" y="2502733"/>
            <a:ext cx="3302176" cy="1639343"/>
          </a:xfrm>
          <a:prstGeom prst="rect">
            <a:avLst/>
          </a:prstGeom>
        </p:spPr>
      </p:pic>
      <p:sp>
        <p:nvSpPr>
          <p:cNvPr id="6" name="Rectangle 5">
            <a:extLst>
              <a:ext uri="{FF2B5EF4-FFF2-40B4-BE49-F238E27FC236}">
                <a16:creationId xmlns:a16="http://schemas.microsoft.com/office/drawing/2014/main" id="{5EE7CFED-D81C-6043-AF76-A8C53C8A65B8}"/>
              </a:ext>
            </a:extLst>
          </p:cNvPr>
          <p:cNvSpPr/>
          <p:nvPr/>
        </p:nvSpPr>
        <p:spPr>
          <a:xfrm>
            <a:off x="292797" y="2681220"/>
            <a:ext cx="2944673" cy="323165"/>
          </a:xfrm>
          <a:prstGeom prst="rect">
            <a:avLst/>
          </a:prstGeom>
          <a:ln>
            <a:noFill/>
          </a:ln>
        </p:spPr>
        <p:txBody>
          <a:bodyPr wrap="square">
            <a:spAutoFit/>
          </a:bodyPr>
          <a:lstStyle/>
          <a:p>
            <a:r>
              <a:rPr lang="en-US" sz="1500" i="1" dirty="0">
                <a:solidFill>
                  <a:srgbClr val="FF0000"/>
                </a:solidFill>
              </a:rPr>
              <a:t>Database with Alice’s record (D)</a:t>
            </a:r>
          </a:p>
        </p:txBody>
      </p:sp>
      <p:sp>
        <p:nvSpPr>
          <p:cNvPr id="7" name="Rectangle 6">
            <a:extLst>
              <a:ext uri="{FF2B5EF4-FFF2-40B4-BE49-F238E27FC236}">
                <a16:creationId xmlns:a16="http://schemas.microsoft.com/office/drawing/2014/main" id="{0E8A3394-A3BB-E549-B122-F13C234B3216}"/>
              </a:ext>
            </a:extLst>
          </p:cNvPr>
          <p:cNvSpPr/>
          <p:nvPr/>
        </p:nvSpPr>
        <p:spPr>
          <a:xfrm>
            <a:off x="109446" y="4583148"/>
            <a:ext cx="3302176" cy="323165"/>
          </a:xfrm>
          <a:prstGeom prst="rect">
            <a:avLst/>
          </a:prstGeom>
          <a:ln>
            <a:noFill/>
          </a:ln>
        </p:spPr>
        <p:txBody>
          <a:bodyPr wrap="square">
            <a:spAutoFit/>
          </a:bodyPr>
          <a:lstStyle/>
          <a:p>
            <a:r>
              <a:rPr lang="en-US" sz="1500" i="1" dirty="0">
                <a:solidFill>
                  <a:srgbClr val="FF0000"/>
                </a:solidFill>
              </a:rPr>
              <a:t>Database without Alice’s record (D’)</a:t>
            </a:r>
          </a:p>
        </p:txBody>
      </p:sp>
      <p:cxnSp>
        <p:nvCxnSpPr>
          <p:cNvPr id="8" name="Straight Arrow Connector 7">
            <a:extLst>
              <a:ext uri="{FF2B5EF4-FFF2-40B4-BE49-F238E27FC236}">
                <a16:creationId xmlns:a16="http://schemas.microsoft.com/office/drawing/2014/main" id="{4B5EFBC4-7955-3B4D-B9DE-8B014B989FDB}"/>
              </a:ext>
            </a:extLst>
          </p:cNvPr>
          <p:cNvCxnSpPr>
            <a:cxnSpLocks/>
          </p:cNvCxnSpPr>
          <p:nvPr/>
        </p:nvCxnSpPr>
        <p:spPr>
          <a:xfrm flipH="1" flipV="1">
            <a:off x="1943101" y="3008245"/>
            <a:ext cx="710852" cy="3613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F1F9A6C-902F-D645-A77D-E319B8CD9D1C}"/>
              </a:ext>
            </a:extLst>
          </p:cNvPr>
          <p:cNvCxnSpPr>
            <a:cxnSpLocks/>
          </p:cNvCxnSpPr>
          <p:nvPr/>
        </p:nvCxnSpPr>
        <p:spPr>
          <a:xfrm flipH="1">
            <a:off x="2298526" y="4020855"/>
            <a:ext cx="355427" cy="562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34">
                <a:extLst>
                  <a:ext uri="{FF2B5EF4-FFF2-40B4-BE49-F238E27FC236}">
                    <a16:creationId xmlns:a16="http://schemas.microsoft.com/office/drawing/2014/main" id="{49F655D8-100C-0348-AF39-10CCC8AA7374}"/>
                  </a:ext>
                </a:extLst>
              </p:cNvPr>
              <p:cNvSpPr txBox="1">
                <a:spLocks/>
              </p:cNvSpPr>
              <p:nvPr/>
            </p:nvSpPr>
            <p:spPr>
              <a:xfrm>
                <a:off x="1246955" y="1593552"/>
                <a:ext cx="6134100" cy="91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GS</m:t>
                          </m:r>
                        </m:e>
                        <m:sub>
                          <m:r>
                            <a:rPr lang="en-US" sz="2400" i="1">
                              <a:latin typeface="Cambria Math" panose="02040503050406030204" pitchFamily="18" charset="0"/>
                            </a:rPr>
                            <m:t>𝑓</m:t>
                          </m:r>
                        </m:sub>
                      </m:sSub>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m:rPr>
                                  <m:sty m:val="p"/>
                                </m:rPr>
                                <a:rPr lang="en-US" sz="2400">
                                  <a:latin typeface="Cambria Math" panose="02040503050406030204" pitchFamily="18" charset="0"/>
                                </a:rPr>
                                <m:t>neighbors</m:t>
                              </m:r>
                              <m:r>
                                <a:rPr lang="en-US" sz="2400">
                                  <a:latin typeface="Cambria Math" panose="02040503050406030204" pitchFamily="18" charset="0"/>
                                </a:rPr>
                                <m:t> </m:t>
                              </m:r>
                              <m:r>
                                <m:rPr>
                                  <m:sty m:val="p"/>
                                </m:rPr>
                                <a:rPr lang="en-US" sz="2400">
                                  <a:latin typeface="Cambria Math" panose="02040503050406030204" pitchFamily="18" charset="0"/>
                                </a:rPr>
                                <m:t>D</m:t>
                              </m:r>
                              <m:r>
                                <a:rPr lang="en-US" sz="2400">
                                  <a:latin typeface="Cambria Math" panose="02040503050406030204" pitchFamily="18" charset="0"/>
                                </a:rPr>
                                <m:t>,</m:t>
                              </m:r>
                              <m:r>
                                <m:rPr>
                                  <m:sty m:val="p"/>
                                </m:rPr>
                                <a:rPr lang="en-US" sz="2400">
                                  <a:latin typeface="Cambria Math" panose="02040503050406030204" pitchFamily="18" charset="0"/>
                                </a:rPr>
                                <m:t>D</m:t>
                              </m:r>
                              <m:r>
                                <a:rPr lang="en-US" sz="2400" baseline="30000">
                                  <a:latin typeface="Cambria Math" panose="02040503050406030204" pitchFamily="18" charset="0"/>
                                </a:rPr>
                                <m:t>′</m:t>
                              </m:r>
                            </m:lim>
                          </m:limLow>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𝑓</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𝐷</m:t>
                                  </m:r>
                                </m:e>
                                <m:sup>
                                  <m:r>
                                    <a:rPr lang="en-US" sz="2400" i="1">
                                      <a:latin typeface="Cambria Math" panose="02040503050406030204" pitchFamily="18" charset="0"/>
                                    </a:rPr>
                                    <m:t>′</m:t>
                                  </m:r>
                                </m:sup>
                              </m:sSup>
                              <m:r>
                                <a:rPr lang="en-US" sz="2400" i="1">
                                  <a:latin typeface="Cambria Math" panose="02040503050406030204" pitchFamily="18" charset="0"/>
                                </a:rPr>
                                <m:t>)</m:t>
                              </m:r>
                            </m:e>
                          </m:d>
                        </m:e>
                      </m:func>
                    </m:oMath>
                  </m:oMathPara>
                </a14:m>
                <a:endParaRPr lang="en-US" altLang="en-US" sz="2400" baseline="-25000" dirty="0"/>
              </a:p>
            </p:txBody>
          </p:sp>
        </mc:Choice>
        <mc:Fallback xmlns="">
          <p:sp>
            <p:nvSpPr>
              <p:cNvPr id="10" name="Content Placeholder 34">
                <a:extLst>
                  <a:ext uri="{FF2B5EF4-FFF2-40B4-BE49-F238E27FC236}">
                    <a16:creationId xmlns:a16="http://schemas.microsoft.com/office/drawing/2014/main" id="{49F655D8-100C-0348-AF39-10CCC8AA7374}"/>
                  </a:ext>
                </a:extLst>
              </p:cNvPr>
              <p:cNvSpPr txBox="1">
                <a:spLocks noRot="1" noChangeAspect="1" noMove="1" noResize="1" noEditPoints="1" noAdjustHandles="1" noChangeArrowheads="1" noChangeShapeType="1" noTextEdit="1"/>
              </p:cNvSpPr>
              <p:nvPr/>
            </p:nvSpPr>
            <p:spPr>
              <a:xfrm>
                <a:off x="1246955" y="1593552"/>
                <a:ext cx="6134100" cy="918980"/>
              </a:xfrm>
              <a:prstGeom prst="rect">
                <a:avLst/>
              </a:prstGeom>
              <a:blipFill>
                <a:blip r:embed="rId3"/>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B447497B-1145-8A40-A0AF-7F3DAF8209D8}"/>
              </a:ext>
            </a:extLst>
          </p:cNvPr>
          <p:cNvSpPr/>
          <p:nvPr/>
        </p:nvSpPr>
        <p:spPr>
          <a:xfrm>
            <a:off x="5281459" y="2759572"/>
            <a:ext cx="3838880" cy="1823576"/>
          </a:xfrm>
          <a:prstGeom prst="rect">
            <a:avLst/>
          </a:prstGeom>
        </p:spPr>
        <p:txBody>
          <a:bodyPr wrap="square">
            <a:spAutoFit/>
          </a:bodyPr>
          <a:lstStyle/>
          <a:p>
            <a:r>
              <a:rPr lang="en-US" sz="2250" i="1" dirty="0">
                <a:solidFill>
                  <a:srgbClr val="002060"/>
                </a:solidFill>
              </a:rPr>
              <a:t>Note</a:t>
            </a:r>
            <a:r>
              <a:rPr lang="en-US" sz="2250" dirty="0">
                <a:solidFill>
                  <a:srgbClr val="002060"/>
                </a:solidFill>
              </a:rPr>
              <a:t>: Adding or removing a row can only change the answer by 1. </a:t>
            </a:r>
          </a:p>
          <a:p>
            <a:r>
              <a:rPr lang="en-US" sz="2250" dirty="0">
                <a:solidFill>
                  <a:srgbClr val="FF0000"/>
                </a:solidFill>
              </a:rPr>
              <a:t>--&gt; Global sensitivity for simple counting queries is 1.</a:t>
            </a:r>
          </a:p>
        </p:txBody>
      </p:sp>
    </p:spTree>
    <p:extLst>
      <p:ext uri="{BB962C8B-B14F-4D97-AF65-F5344CB8AC3E}">
        <p14:creationId xmlns:p14="http://schemas.microsoft.com/office/powerpoint/2010/main" val="289255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349AB3-2DF6-EE43-9127-2FF824DD71C6}"/>
              </a:ext>
            </a:extLst>
          </p:cNvPr>
          <p:cNvSpPr txBox="1"/>
          <p:nvPr/>
        </p:nvSpPr>
        <p:spPr>
          <a:xfrm>
            <a:off x="121432" y="185738"/>
            <a:ext cx="8985828" cy="1177245"/>
          </a:xfrm>
          <a:prstGeom prst="rect">
            <a:avLst/>
          </a:prstGeom>
          <a:solidFill>
            <a:schemeClr val="tx1"/>
          </a:solidFill>
        </p:spPr>
        <p:txBody>
          <a:bodyPr wrap="square" rtlCol="0">
            <a:spAutoFit/>
          </a:bodyPr>
          <a:lstStyle/>
          <a:p>
            <a:r>
              <a:rPr lang="en-US" sz="2100" dirty="0">
                <a:solidFill>
                  <a:schemeClr val="bg1"/>
                </a:solidFill>
              </a:rPr>
              <a:t>Now consider a slightly different query.</a:t>
            </a:r>
          </a:p>
          <a:p>
            <a:r>
              <a:rPr lang="en-US" sz="2100" dirty="0">
                <a:solidFill>
                  <a:schemeClr val="bg1"/>
                </a:solidFill>
              </a:rPr>
              <a:t>	“What is the combined total salary of all females in the database?”</a:t>
            </a:r>
          </a:p>
          <a:p>
            <a:endParaRPr lang="en-US" sz="750" dirty="0">
              <a:solidFill>
                <a:schemeClr val="bg1"/>
              </a:solidFill>
            </a:endParaRPr>
          </a:p>
          <a:p>
            <a:r>
              <a:rPr lang="en-US" sz="2100" dirty="0">
                <a:solidFill>
                  <a:schemeClr val="bg1"/>
                </a:solidFill>
              </a:rPr>
              <a:t>What is the global sensitivity of this query?</a:t>
            </a:r>
          </a:p>
        </p:txBody>
      </p:sp>
      <p:pic>
        <p:nvPicPr>
          <p:cNvPr id="6" name="Picture 5">
            <a:extLst>
              <a:ext uri="{FF2B5EF4-FFF2-40B4-BE49-F238E27FC236}">
                <a16:creationId xmlns:a16="http://schemas.microsoft.com/office/drawing/2014/main" id="{40627328-CA0C-E94F-9A86-15B63DF076D6}"/>
              </a:ext>
            </a:extLst>
          </p:cNvPr>
          <p:cNvPicPr>
            <a:picLocks noChangeAspect="1"/>
          </p:cNvPicPr>
          <p:nvPr/>
        </p:nvPicPr>
        <p:blipFill rotWithShape="1">
          <a:blip r:embed="rId2"/>
          <a:srcRect l="29967" t="68128" r="22827"/>
          <a:stretch/>
        </p:blipFill>
        <p:spPr>
          <a:xfrm>
            <a:off x="1903175" y="2502733"/>
            <a:ext cx="3302176" cy="1639343"/>
          </a:xfrm>
          <a:prstGeom prst="rect">
            <a:avLst/>
          </a:prstGeom>
        </p:spPr>
      </p:pic>
      <p:sp>
        <p:nvSpPr>
          <p:cNvPr id="7" name="Rectangle 6">
            <a:extLst>
              <a:ext uri="{FF2B5EF4-FFF2-40B4-BE49-F238E27FC236}">
                <a16:creationId xmlns:a16="http://schemas.microsoft.com/office/drawing/2014/main" id="{6288D64D-B324-BA44-8505-E55096D5F92B}"/>
              </a:ext>
            </a:extLst>
          </p:cNvPr>
          <p:cNvSpPr/>
          <p:nvPr/>
        </p:nvSpPr>
        <p:spPr>
          <a:xfrm>
            <a:off x="98946" y="2629252"/>
            <a:ext cx="2959047" cy="323165"/>
          </a:xfrm>
          <a:prstGeom prst="rect">
            <a:avLst/>
          </a:prstGeom>
          <a:ln>
            <a:noFill/>
          </a:ln>
        </p:spPr>
        <p:txBody>
          <a:bodyPr wrap="square">
            <a:spAutoFit/>
          </a:bodyPr>
          <a:lstStyle/>
          <a:p>
            <a:r>
              <a:rPr lang="en-US" sz="1500" i="1" dirty="0">
                <a:solidFill>
                  <a:srgbClr val="FF0000"/>
                </a:solidFill>
              </a:rPr>
              <a:t>Database with Alice’s record (D)</a:t>
            </a:r>
          </a:p>
        </p:txBody>
      </p:sp>
      <p:sp>
        <p:nvSpPr>
          <p:cNvPr id="8" name="Rectangle 7">
            <a:extLst>
              <a:ext uri="{FF2B5EF4-FFF2-40B4-BE49-F238E27FC236}">
                <a16:creationId xmlns:a16="http://schemas.microsoft.com/office/drawing/2014/main" id="{B6BC2FFC-9209-DD40-9B1B-E8970CDA303D}"/>
              </a:ext>
            </a:extLst>
          </p:cNvPr>
          <p:cNvSpPr/>
          <p:nvPr/>
        </p:nvSpPr>
        <p:spPr>
          <a:xfrm>
            <a:off x="109446" y="4583148"/>
            <a:ext cx="3302176" cy="323165"/>
          </a:xfrm>
          <a:prstGeom prst="rect">
            <a:avLst/>
          </a:prstGeom>
          <a:ln>
            <a:noFill/>
          </a:ln>
        </p:spPr>
        <p:txBody>
          <a:bodyPr wrap="square">
            <a:spAutoFit/>
          </a:bodyPr>
          <a:lstStyle/>
          <a:p>
            <a:r>
              <a:rPr lang="en-US" sz="1500" i="1" dirty="0">
                <a:solidFill>
                  <a:srgbClr val="FF0000"/>
                </a:solidFill>
              </a:rPr>
              <a:t>Database without Alice’s record (D’)</a:t>
            </a:r>
          </a:p>
        </p:txBody>
      </p:sp>
      <p:cxnSp>
        <p:nvCxnSpPr>
          <p:cNvPr id="9" name="Straight Arrow Connector 8">
            <a:extLst>
              <a:ext uri="{FF2B5EF4-FFF2-40B4-BE49-F238E27FC236}">
                <a16:creationId xmlns:a16="http://schemas.microsoft.com/office/drawing/2014/main" id="{CD06B03A-71BE-EC44-AA58-0A45F402D5F5}"/>
              </a:ext>
            </a:extLst>
          </p:cNvPr>
          <p:cNvCxnSpPr>
            <a:cxnSpLocks/>
          </p:cNvCxnSpPr>
          <p:nvPr/>
        </p:nvCxnSpPr>
        <p:spPr>
          <a:xfrm flipH="1" flipV="1">
            <a:off x="1943101" y="3008245"/>
            <a:ext cx="710852" cy="3613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456493C-F215-D841-AB18-8F244B6390E7}"/>
              </a:ext>
            </a:extLst>
          </p:cNvPr>
          <p:cNvCxnSpPr>
            <a:cxnSpLocks/>
          </p:cNvCxnSpPr>
          <p:nvPr/>
        </p:nvCxnSpPr>
        <p:spPr>
          <a:xfrm flipH="1">
            <a:off x="2298526" y="4020855"/>
            <a:ext cx="355427" cy="562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34">
                <a:extLst>
                  <a:ext uri="{FF2B5EF4-FFF2-40B4-BE49-F238E27FC236}">
                    <a16:creationId xmlns:a16="http://schemas.microsoft.com/office/drawing/2014/main" id="{ECBC2DC7-1809-B74F-87D5-1E9171062C00}"/>
                  </a:ext>
                </a:extLst>
              </p:cNvPr>
              <p:cNvSpPr txBox="1">
                <a:spLocks/>
              </p:cNvSpPr>
              <p:nvPr/>
            </p:nvSpPr>
            <p:spPr>
              <a:xfrm>
                <a:off x="1246955" y="1593552"/>
                <a:ext cx="6134100" cy="91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GS</m:t>
                          </m:r>
                        </m:e>
                        <m:sub>
                          <m:r>
                            <a:rPr lang="en-US" sz="2400" i="1">
                              <a:latin typeface="Cambria Math" panose="02040503050406030204" pitchFamily="18" charset="0"/>
                            </a:rPr>
                            <m:t>𝑓</m:t>
                          </m:r>
                        </m:sub>
                      </m:sSub>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m:rPr>
                                  <m:sty m:val="p"/>
                                </m:rPr>
                                <a:rPr lang="en-US" sz="2400">
                                  <a:latin typeface="Cambria Math" panose="02040503050406030204" pitchFamily="18" charset="0"/>
                                </a:rPr>
                                <m:t>neighbors</m:t>
                              </m:r>
                              <m:r>
                                <a:rPr lang="en-US" sz="2400">
                                  <a:latin typeface="Cambria Math" panose="02040503050406030204" pitchFamily="18" charset="0"/>
                                </a:rPr>
                                <m:t> </m:t>
                              </m:r>
                              <m:r>
                                <m:rPr>
                                  <m:sty m:val="p"/>
                                </m:rPr>
                                <a:rPr lang="en-US" sz="2400">
                                  <a:latin typeface="Cambria Math" panose="02040503050406030204" pitchFamily="18" charset="0"/>
                                </a:rPr>
                                <m:t>D</m:t>
                              </m:r>
                              <m:r>
                                <a:rPr lang="en-US" sz="2400">
                                  <a:latin typeface="Cambria Math" panose="02040503050406030204" pitchFamily="18" charset="0"/>
                                </a:rPr>
                                <m:t>,</m:t>
                              </m:r>
                              <m:r>
                                <m:rPr>
                                  <m:sty m:val="p"/>
                                </m:rPr>
                                <a:rPr lang="en-US" sz="2400">
                                  <a:latin typeface="Cambria Math" panose="02040503050406030204" pitchFamily="18" charset="0"/>
                                </a:rPr>
                                <m:t>D</m:t>
                              </m:r>
                              <m:r>
                                <a:rPr lang="en-US" sz="2400" baseline="30000">
                                  <a:latin typeface="Cambria Math" panose="02040503050406030204" pitchFamily="18" charset="0"/>
                                </a:rPr>
                                <m:t>′</m:t>
                              </m:r>
                            </m:lim>
                          </m:limLow>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𝑓</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𝐷</m:t>
                                  </m:r>
                                </m:e>
                                <m:sup>
                                  <m:r>
                                    <a:rPr lang="en-US" sz="2400" i="1">
                                      <a:latin typeface="Cambria Math" panose="02040503050406030204" pitchFamily="18" charset="0"/>
                                    </a:rPr>
                                    <m:t>′</m:t>
                                  </m:r>
                                </m:sup>
                              </m:sSup>
                              <m:r>
                                <a:rPr lang="en-US" sz="2400" i="1">
                                  <a:latin typeface="Cambria Math" panose="02040503050406030204" pitchFamily="18" charset="0"/>
                                </a:rPr>
                                <m:t>)</m:t>
                              </m:r>
                            </m:e>
                          </m:d>
                        </m:e>
                      </m:func>
                    </m:oMath>
                  </m:oMathPara>
                </a14:m>
                <a:endParaRPr lang="en-US" altLang="en-US" sz="2400" baseline="-25000" dirty="0"/>
              </a:p>
            </p:txBody>
          </p:sp>
        </mc:Choice>
        <mc:Fallback xmlns="">
          <p:sp>
            <p:nvSpPr>
              <p:cNvPr id="11" name="Content Placeholder 34">
                <a:extLst>
                  <a:ext uri="{FF2B5EF4-FFF2-40B4-BE49-F238E27FC236}">
                    <a16:creationId xmlns:a16="http://schemas.microsoft.com/office/drawing/2014/main" id="{ECBC2DC7-1809-B74F-87D5-1E9171062C00}"/>
                  </a:ext>
                </a:extLst>
              </p:cNvPr>
              <p:cNvSpPr txBox="1">
                <a:spLocks noRot="1" noChangeAspect="1" noMove="1" noResize="1" noEditPoints="1" noAdjustHandles="1" noChangeArrowheads="1" noChangeShapeType="1" noTextEdit="1"/>
              </p:cNvSpPr>
              <p:nvPr/>
            </p:nvSpPr>
            <p:spPr>
              <a:xfrm>
                <a:off x="1246955" y="1593552"/>
                <a:ext cx="6134100" cy="9189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34">
                <a:extLst>
                  <a:ext uri="{FF2B5EF4-FFF2-40B4-BE49-F238E27FC236}">
                    <a16:creationId xmlns:a16="http://schemas.microsoft.com/office/drawing/2014/main" id="{CDFE0FDD-DACE-EE4B-BA71-B2E58443E9A4}"/>
                  </a:ext>
                </a:extLst>
              </p:cNvPr>
              <p:cNvSpPr txBox="1">
                <a:spLocks/>
              </p:cNvSpPr>
              <p:nvPr/>
            </p:nvSpPr>
            <p:spPr>
              <a:xfrm>
                <a:off x="5381361" y="2384943"/>
                <a:ext cx="2076361" cy="91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oMath>
                  </m:oMathPara>
                </a14:m>
                <a:endParaRPr lang="en-US" altLang="en-US" sz="2400" baseline="-25000" dirty="0"/>
              </a:p>
            </p:txBody>
          </p:sp>
        </mc:Choice>
        <mc:Fallback xmlns="">
          <p:sp>
            <p:nvSpPr>
              <p:cNvPr id="12" name="Content Placeholder 34">
                <a:extLst>
                  <a:ext uri="{FF2B5EF4-FFF2-40B4-BE49-F238E27FC236}">
                    <a16:creationId xmlns:a16="http://schemas.microsoft.com/office/drawing/2014/main" id="{CDFE0FDD-DACE-EE4B-BA71-B2E58443E9A4}"/>
                  </a:ext>
                </a:extLst>
              </p:cNvPr>
              <p:cNvSpPr txBox="1">
                <a:spLocks noRot="1" noChangeAspect="1" noMove="1" noResize="1" noEditPoints="1" noAdjustHandles="1" noChangeArrowheads="1" noChangeShapeType="1" noTextEdit="1"/>
              </p:cNvSpPr>
              <p:nvPr/>
            </p:nvSpPr>
            <p:spPr>
              <a:xfrm>
                <a:off x="5381361" y="2384943"/>
                <a:ext cx="2076361" cy="918980"/>
              </a:xfrm>
              <a:prstGeom prst="rect">
                <a:avLst/>
              </a:prstGeom>
              <a:blipFill>
                <a:blip r:embed="rId4"/>
                <a:stretch>
                  <a:fillRect t="-133784" r="-13333" b="-20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34">
                <a:extLst>
                  <a:ext uri="{FF2B5EF4-FFF2-40B4-BE49-F238E27FC236}">
                    <a16:creationId xmlns:a16="http://schemas.microsoft.com/office/drawing/2014/main" id="{BA74A1EF-8B00-A745-81EF-EE3918B8E167}"/>
                  </a:ext>
                </a:extLst>
              </p:cNvPr>
              <p:cNvSpPr txBox="1">
                <a:spLocks/>
              </p:cNvSpPr>
              <p:nvPr/>
            </p:nvSpPr>
            <p:spPr>
              <a:xfrm>
                <a:off x="7225392" y="2688401"/>
                <a:ext cx="1881868" cy="91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𝑆</m:t>
                    </m:r>
                  </m:oMath>
                </a14:m>
                <a:endParaRPr lang="en-US" altLang="en-US" sz="2400" baseline="-25000" dirty="0"/>
              </a:p>
            </p:txBody>
          </p:sp>
        </mc:Choice>
        <mc:Fallback xmlns="">
          <p:sp>
            <p:nvSpPr>
              <p:cNvPr id="14" name="Content Placeholder 34">
                <a:extLst>
                  <a:ext uri="{FF2B5EF4-FFF2-40B4-BE49-F238E27FC236}">
                    <a16:creationId xmlns:a16="http://schemas.microsoft.com/office/drawing/2014/main" id="{BA74A1EF-8B00-A745-81EF-EE3918B8E167}"/>
                  </a:ext>
                </a:extLst>
              </p:cNvPr>
              <p:cNvSpPr txBox="1">
                <a:spLocks noRot="1" noChangeAspect="1" noMove="1" noResize="1" noEditPoints="1" noAdjustHandles="1" noChangeArrowheads="1" noChangeShapeType="1" noTextEdit="1"/>
              </p:cNvSpPr>
              <p:nvPr/>
            </p:nvSpPr>
            <p:spPr>
              <a:xfrm>
                <a:off x="7225392" y="2688401"/>
                <a:ext cx="1881868" cy="918980"/>
              </a:xfrm>
              <a:prstGeom prst="rect">
                <a:avLst/>
              </a:prstGeom>
              <a:blipFill>
                <a:blip r:embed="rId5"/>
                <a:stretch>
                  <a:fillRect t="-945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3BE9D63-3DB9-AA40-A070-6D318303D885}"/>
              </a:ext>
            </a:extLst>
          </p:cNvPr>
          <p:cNvSpPr/>
          <p:nvPr/>
        </p:nvSpPr>
        <p:spPr>
          <a:xfrm>
            <a:off x="6986645" y="1761959"/>
            <a:ext cx="2101259" cy="784830"/>
          </a:xfrm>
          <a:prstGeom prst="rect">
            <a:avLst/>
          </a:prstGeom>
          <a:ln>
            <a:noFill/>
          </a:ln>
        </p:spPr>
        <p:txBody>
          <a:bodyPr wrap="square">
            <a:spAutoFit/>
          </a:bodyPr>
          <a:lstStyle/>
          <a:p>
            <a:r>
              <a:rPr lang="en-US" sz="1500" i="1" dirty="0">
                <a:solidFill>
                  <a:srgbClr val="FF0000"/>
                </a:solidFill>
              </a:rPr>
              <a:t>Set of females’ salaries in the database</a:t>
            </a:r>
          </a:p>
        </p:txBody>
      </p:sp>
      <p:cxnSp>
        <p:nvCxnSpPr>
          <p:cNvPr id="16" name="Straight Arrow Connector 15">
            <a:extLst>
              <a:ext uri="{FF2B5EF4-FFF2-40B4-BE49-F238E27FC236}">
                <a16:creationId xmlns:a16="http://schemas.microsoft.com/office/drawing/2014/main" id="{0235B3DC-DACB-F748-A7B5-22310D95AE19}"/>
              </a:ext>
            </a:extLst>
          </p:cNvPr>
          <p:cNvCxnSpPr>
            <a:cxnSpLocks/>
          </p:cNvCxnSpPr>
          <p:nvPr/>
        </p:nvCxnSpPr>
        <p:spPr>
          <a:xfrm flipH="1" flipV="1">
            <a:off x="8162145" y="2293495"/>
            <a:ext cx="347362" cy="3771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34">
                <a:extLst>
                  <a:ext uri="{FF2B5EF4-FFF2-40B4-BE49-F238E27FC236}">
                    <a16:creationId xmlns:a16="http://schemas.microsoft.com/office/drawing/2014/main" id="{E670AE27-D8C4-0949-834B-805DA2655C04}"/>
                  </a:ext>
                </a:extLst>
              </p:cNvPr>
              <p:cNvSpPr txBox="1">
                <a:spLocks/>
              </p:cNvSpPr>
              <p:nvPr/>
            </p:nvSpPr>
            <p:spPr>
              <a:xfrm>
                <a:off x="6419540" y="3775466"/>
                <a:ext cx="1357314" cy="435981"/>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a:t>
                </a:r>
                <a14:m>
                  <m:oMath xmlns:m="http://schemas.openxmlformats.org/officeDocument/2006/math">
                    <m:r>
                      <m:rPr>
                        <m:sty m:val="p"/>
                      </m:rPr>
                      <a:rPr lang="en-US" sz="2400">
                        <a:latin typeface="Cambria Math" panose="02040503050406030204" pitchFamily="18" charset="0"/>
                        <a:ea typeface="Cambria Math" panose="02040503050406030204" pitchFamily="18" charset="0"/>
                      </a:rPr>
                      <m:t>max</m:t>
                    </m:r>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oMath>
                </a14:m>
                <a:endParaRPr lang="en-US" altLang="en-US" sz="2400" baseline="-25000" dirty="0"/>
              </a:p>
            </p:txBody>
          </p:sp>
        </mc:Choice>
        <mc:Fallback xmlns="">
          <p:sp>
            <p:nvSpPr>
              <p:cNvPr id="17" name="Content Placeholder 34">
                <a:extLst>
                  <a:ext uri="{FF2B5EF4-FFF2-40B4-BE49-F238E27FC236}">
                    <a16:creationId xmlns:a16="http://schemas.microsoft.com/office/drawing/2014/main" id="{E670AE27-D8C4-0949-834B-805DA2655C04}"/>
                  </a:ext>
                </a:extLst>
              </p:cNvPr>
              <p:cNvSpPr txBox="1">
                <a:spLocks noRot="1" noChangeAspect="1" noMove="1" noResize="1" noEditPoints="1" noAdjustHandles="1" noChangeArrowheads="1" noChangeShapeType="1" noTextEdit="1"/>
              </p:cNvSpPr>
              <p:nvPr/>
            </p:nvSpPr>
            <p:spPr>
              <a:xfrm>
                <a:off x="6419540" y="3775466"/>
                <a:ext cx="1357314" cy="435981"/>
              </a:xfrm>
              <a:prstGeom prst="rect">
                <a:avLst/>
              </a:prstGeom>
              <a:blipFill>
                <a:blip r:embed="rId6"/>
                <a:stretch>
                  <a:fillRect b="-91429"/>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BA9004A6-C27F-EF47-B652-F49D2390D446}"/>
              </a:ext>
            </a:extLst>
          </p:cNvPr>
          <p:cNvSpPr/>
          <p:nvPr/>
        </p:nvSpPr>
        <p:spPr>
          <a:xfrm>
            <a:off x="6115657" y="3961961"/>
            <a:ext cx="1944974" cy="7210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559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4" grpId="0"/>
      <p:bldP spid="15" grpId="0"/>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9C342C-7E80-EF4F-943B-1106D43724D8}"/>
              </a:ext>
            </a:extLst>
          </p:cNvPr>
          <p:cNvSpPr txBox="1"/>
          <p:nvPr/>
        </p:nvSpPr>
        <p:spPr>
          <a:xfrm>
            <a:off x="201706" y="118503"/>
            <a:ext cx="8615471" cy="1177245"/>
          </a:xfrm>
          <a:prstGeom prst="rect">
            <a:avLst/>
          </a:prstGeom>
          <a:solidFill>
            <a:schemeClr val="tx1"/>
          </a:solidFill>
        </p:spPr>
        <p:txBody>
          <a:bodyPr wrap="square" rtlCol="0">
            <a:spAutoFit/>
          </a:bodyPr>
          <a:lstStyle/>
          <a:p>
            <a:r>
              <a:rPr lang="en-US" sz="2100" dirty="0">
                <a:solidFill>
                  <a:schemeClr val="bg1"/>
                </a:solidFill>
              </a:rPr>
              <a:t>Try this one on your own.</a:t>
            </a:r>
          </a:p>
          <a:p>
            <a:r>
              <a:rPr lang="en-US" sz="2100" dirty="0">
                <a:solidFill>
                  <a:schemeClr val="bg1"/>
                </a:solidFill>
              </a:rPr>
              <a:t>	“What is the average salary of all females in the database?”</a:t>
            </a:r>
          </a:p>
          <a:p>
            <a:endParaRPr lang="en-US" sz="750" dirty="0">
              <a:solidFill>
                <a:schemeClr val="bg1"/>
              </a:solidFill>
            </a:endParaRPr>
          </a:p>
          <a:p>
            <a:r>
              <a:rPr lang="en-US" sz="2100" dirty="0">
                <a:solidFill>
                  <a:schemeClr val="bg1"/>
                </a:solidFill>
              </a:rPr>
              <a:t>What is the global sensitivity of this query?</a:t>
            </a:r>
          </a:p>
        </p:txBody>
      </p:sp>
      <mc:AlternateContent xmlns:mc="http://schemas.openxmlformats.org/markup-compatibility/2006" xmlns:a14="http://schemas.microsoft.com/office/drawing/2010/main">
        <mc:Choice Requires="a14">
          <p:sp>
            <p:nvSpPr>
              <p:cNvPr id="5" name="Content Placeholder 34">
                <a:extLst>
                  <a:ext uri="{FF2B5EF4-FFF2-40B4-BE49-F238E27FC236}">
                    <a16:creationId xmlns:a16="http://schemas.microsoft.com/office/drawing/2014/main" id="{8A75E7B7-81EE-0645-94FA-A13E455B725F}"/>
                  </a:ext>
                </a:extLst>
              </p:cNvPr>
              <p:cNvSpPr txBox="1">
                <a:spLocks/>
              </p:cNvSpPr>
              <p:nvPr/>
            </p:nvSpPr>
            <p:spPr>
              <a:xfrm>
                <a:off x="1313233" y="1671421"/>
                <a:ext cx="6134100" cy="91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GS</m:t>
                          </m:r>
                        </m:e>
                        <m:sub>
                          <m:r>
                            <a:rPr lang="en-US" sz="2400" i="1">
                              <a:latin typeface="Cambria Math" panose="02040503050406030204" pitchFamily="18" charset="0"/>
                            </a:rPr>
                            <m:t>𝑓</m:t>
                          </m:r>
                        </m:sub>
                      </m:sSub>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m:rPr>
                                  <m:sty m:val="p"/>
                                </m:rPr>
                                <a:rPr lang="en-US" sz="2400">
                                  <a:latin typeface="Cambria Math" panose="02040503050406030204" pitchFamily="18" charset="0"/>
                                </a:rPr>
                                <m:t>neighbors</m:t>
                              </m:r>
                              <m:r>
                                <a:rPr lang="en-US" sz="2400">
                                  <a:latin typeface="Cambria Math" panose="02040503050406030204" pitchFamily="18" charset="0"/>
                                </a:rPr>
                                <m:t> </m:t>
                              </m:r>
                              <m:r>
                                <m:rPr>
                                  <m:sty m:val="p"/>
                                </m:rPr>
                                <a:rPr lang="en-US" sz="2400">
                                  <a:latin typeface="Cambria Math" panose="02040503050406030204" pitchFamily="18" charset="0"/>
                                </a:rPr>
                                <m:t>D</m:t>
                              </m:r>
                              <m:r>
                                <a:rPr lang="en-US" sz="2400">
                                  <a:latin typeface="Cambria Math" panose="02040503050406030204" pitchFamily="18" charset="0"/>
                                </a:rPr>
                                <m:t>,</m:t>
                              </m:r>
                              <m:r>
                                <m:rPr>
                                  <m:sty m:val="p"/>
                                </m:rPr>
                                <a:rPr lang="en-US" sz="2400">
                                  <a:latin typeface="Cambria Math" panose="02040503050406030204" pitchFamily="18" charset="0"/>
                                </a:rPr>
                                <m:t>D</m:t>
                              </m:r>
                              <m:r>
                                <a:rPr lang="en-US" sz="2400" baseline="30000">
                                  <a:latin typeface="Cambria Math" panose="02040503050406030204" pitchFamily="18" charset="0"/>
                                </a:rPr>
                                <m:t>′</m:t>
                              </m:r>
                            </m:lim>
                          </m:limLow>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𝑓</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𝐷</m:t>
                                  </m:r>
                                </m:e>
                                <m:sup>
                                  <m:r>
                                    <a:rPr lang="en-US" sz="2400" i="1">
                                      <a:latin typeface="Cambria Math" panose="02040503050406030204" pitchFamily="18" charset="0"/>
                                    </a:rPr>
                                    <m:t>′</m:t>
                                  </m:r>
                                </m:sup>
                              </m:sSup>
                              <m:r>
                                <a:rPr lang="en-US" sz="2400" i="1">
                                  <a:latin typeface="Cambria Math" panose="02040503050406030204" pitchFamily="18" charset="0"/>
                                </a:rPr>
                                <m:t>)</m:t>
                              </m:r>
                            </m:e>
                          </m:d>
                        </m:e>
                      </m:func>
                    </m:oMath>
                  </m:oMathPara>
                </a14:m>
                <a:endParaRPr lang="en-US" altLang="en-US" sz="2400" baseline="-25000" dirty="0"/>
              </a:p>
            </p:txBody>
          </p:sp>
        </mc:Choice>
        <mc:Fallback xmlns="">
          <p:sp>
            <p:nvSpPr>
              <p:cNvPr id="5" name="Content Placeholder 34">
                <a:extLst>
                  <a:ext uri="{FF2B5EF4-FFF2-40B4-BE49-F238E27FC236}">
                    <a16:creationId xmlns:a16="http://schemas.microsoft.com/office/drawing/2014/main" id="{8A75E7B7-81EE-0645-94FA-A13E455B725F}"/>
                  </a:ext>
                </a:extLst>
              </p:cNvPr>
              <p:cNvSpPr txBox="1">
                <a:spLocks noRot="1" noChangeAspect="1" noMove="1" noResize="1" noEditPoints="1" noAdjustHandles="1" noChangeArrowheads="1" noChangeShapeType="1" noTextEdit="1"/>
              </p:cNvSpPr>
              <p:nvPr/>
            </p:nvSpPr>
            <p:spPr>
              <a:xfrm>
                <a:off x="1313233" y="1671421"/>
                <a:ext cx="6134100" cy="91898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34">
                <a:extLst>
                  <a:ext uri="{FF2B5EF4-FFF2-40B4-BE49-F238E27FC236}">
                    <a16:creationId xmlns:a16="http://schemas.microsoft.com/office/drawing/2014/main" id="{9E2C5DD4-5420-9A40-988E-151BFD09A5F1}"/>
                  </a:ext>
                </a:extLst>
              </p:cNvPr>
              <p:cNvSpPr txBox="1">
                <a:spLocks/>
              </p:cNvSpPr>
              <p:nvPr/>
            </p:nvSpPr>
            <p:spPr>
              <a:xfrm>
                <a:off x="3196320" y="2512532"/>
                <a:ext cx="2490109" cy="91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oMath>
                  </m:oMathPara>
                </a14:m>
                <a:endParaRPr lang="en-US" altLang="en-US" sz="2400" baseline="-25000" dirty="0"/>
              </a:p>
            </p:txBody>
          </p:sp>
        </mc:Choice>
        <mc:Fallback xmlns="">
          <p:sp>
            <p:nvSpPr>
              <p:cNvPr id="6" name="Content Placeholder 34">
                <a:extLst>
                  <a:ext uri="{FF2B5EF4-FFF2-40B4-BE49-F238E27FC236}">
                    <a16:creationId xmlns:a16="http://schemas.microsoft.com/office/drawing/2014/main" id="{9E2C5DD4-5420-9A40-988E-151BFD09A5F1}"/>
                  </a:ext>
                </a:extLst>
              </p:cNvPr>
              <p:cNvSpPr txBox="1">
                <a:spLocks noRot="1" noChangeAspect="1" noMove="1" noResize="1" noEditPoints="1" noAdjustHandles="1" noChangeArrowheads="1" noChangeShapeType="1" noTextEdit="1"/>
              </p:cNvSpPr>
              <p:nvPr/>
            </p:nvSpPr>
            <p:spPr>
              <a:xfrm>
                <a:off x="3196320" y="2512532"/>
                <a:ext cx="2490109" cy="918980"/>
              </a:xfrm>
              <a:prstGeom prst="rect">
                <a:avLst/>
              </a:prstGeom>
              <a:blipFill>
                <a:blip r:embed="rId3"/>
                <a:stretch>
                  <a:fillRect t="-133784" r="-7614" b="-20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34">
                <a:extLst>
                  <a:ext uri="{FF2B5EF4-FFF2-40B4-BE49-F238E27FC236}">
                    <a16:creationId xmlns:a16="http://schemas.microsoft.com/office/drawing/2014/main" id="{6678DFAE-93F4-AA4D-95DC-F6691C3418A3}"/>
                  </a:ext>
                </a:extLst>
              </p:cNvPr>
              <p:cNvSpPr txBox="1">
                <a:spLocks/>
              </p:cNvSpPr>
              <p:nvPr/>
            </p:nvSpPr>
            <p:spPr>
              <a:xfrm>
                <a:off x="5600702" y="2821172"/>
                <a:ext cx="1881868" cy="91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𝑆</m:t>
                    </m:r>
                  </m:oMath>
                </a14:m>
                <a:endParaRPr lang="en-US" altLang="en-US" sz="2400" baseline="-25000" dirty="0"/>
              </a:p>
            </p:txBody>
          </p:sp>
        </mc:Choice>
        <mc:Fallback xmlns="">
          <p:sp>
            <p:nvSpPr>
              <p:cNvPr id="7" name="Content Placeholder 34">
                <a:extLst>
                  <a:ext uri="{FF2B5EF4-FFF2-40B4-BE49-F238E27FC236}">
                    <a16:creationId xmlns:a16="http://schemas.microsoft.com/office/drawing/2014/main" id="{6678DFAE-93F4-AA4D-95DC-F6691C3418A3}"/>
                  </a:ext>
                </a:extLst>
              </p:cNvPr>
              <p:cNvSpPr txBox="1">
                <a:spLocks noRot="1" noChangeAspect="1" noMove="1" noResize="1" noEditPoints="1" noAdjustHandles="1" noChangeArrowheads="1" noChangeShapeType="1" noTextEdit="1"/>
              </p:cNvSpPr>
              <p:nvPr/>
            </p:nvSpPr>
            <p:spPr>
              <a:xfrm>
                <a:off x="5600702" y="2821172"/>
                <a:ext cx="1881868" cy="918980"/>
              </a:xfrm>
              <a:prstGeom prst="rect">
                <a:avLst/>
              </a:prstGeom>
              <a:blipFill>
                <a:blip r:embed="rId4"/>
                <a:stretch>
                  <a:fillRect t="-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34">
                <a:extLst>
                  <a:ext uri="{FF2B5EF4-FFF2-40B4-BE49-F238E27FC236}">
                    <a16:creationId xmlns:a16="http://schemas.microsoft.com/office/drawing/2014/main" id="{39438E06-C36C-7643-8D8C-E5DA9977A464}"/>
                  </a:ext>
                </a:extLst>
              </p:cNvPr>
              <p:cNvSpPr txBox="1">
                <a:spLocks/>
              </p:cNvSpPr>
              <p:nvPr/>
            </p:nvSpPr>
            <p:spPr>
              <a:xfrm>
                <a:off x="4380283" y="3893054"/>
                <a:ext cx="1510250" cy="736097"/>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m:rPr>
                              <m:sty m:val="p"/>
                            </m:rPr>
                            <a:rPr lang="en-US" sz="2400">
                              <a:latin typeface="Cambria Math" panose="02040503050406030204" pitchFamily="18" charset="0"/>
                              <a:ea typeface="Cambria Math" panose="02040503050406030204" pitchFamily="18" charset="0"/>
                            </a:rPr>
                            <m:t>max</m:t>
                          </m:r>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num>
                        <m:den>
                          <m:r>
                            <a:rPr lang="en-US" sz="2400" i="1">
                              <a:latin typeface="Cambria Math" panose="02040503050406030204" pitchFamily="18" charset="0"/>
                            </a:rPr>
                            <m:t>𝑛</m:t>
                          </m:r>
                        </m:den>
                      </m:f>
                    </m:oMath>
                  </m:oMathPara>
                </a14:m>
                <a:endParaRPr lang="en-US" altLang="en-US" sz="2400" baseline="-25000" dirty="0"/>
              </a:p>
            </p:txBody>
          </p:sp>
        </mc:Choice>
        <mc:Fallback xmlns="">
          <p:sp>
            <p:nvSpPr>
              <p:cNvPr id="8" name="Content Placeholder 34">
                <a:extLst>
                  <a:ext uri="{FF2B5EF4-FFF2-40B4-BE49-F238E27FC236}">
                    <a16:creationId xmlns:a16="http://schemas.microsoft.com/office/drawing/2014/main" id="{39438E06-C36C-7643-8D8C-E5DA9977A464}"/>
                  </a:ext>
                </a:extLst>
              </p:cNvPr>
              <p:cNvSpPr txBox="1">
                <a:spLocks noRot="1" noChangeAspect="1" noMove="1" noResize="1" noEditPoints="1" noAdjustHandles="1" noChangeArrowheads="1" noChangeShapeType="1" noTextEdit="1"/>
              </p:cNvSpPr>
              <p:nvPr/>
            </p:nvSpPr>
            <p:spPr>
              <a:xfrm>
                <a:off x="4380283" y="3893054"/>
                <a:ext cx="1510250" cy="736097"/>
              </a:xfrm>
              <a:prstGeom prst="rect">
                <a:avLst/>
              </a:prstGeom>
              <a:blipFill>
                <a:blip r:embed="rId5"/>
                <a:stretch>
                  <a:fillRect t="-3390" b="-339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9561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4F8C-E596-744E-A78A-D66E3DBB247B}"/>
              </a:ext>
            </a:extLst>
          </p:cNvPr>
          <p:cNvSpPr>
            <a:spLocks noGrp="1"/>
          </p:cNvSpPr>
          <p:nvPr>
            <p:ph type="ctrTitle"/>
          </p:nvPr>
        </p:nvSpPr>
        <p:spPr>
          <a:xfrm>
            <a:off x="283999" y="375123"/>
            <a:ext cx="8520600" cy="714770"/>
          </a:xfrm>
        </p:spPr>
        <p:txBody>
          <a:bodyPr/>
          <a:lstStyle/>
          <a:p>
            <a:r>
              <a:rPr lang="en-US" sz="3200" dirty="0"/>
              <a:t>DP code example: Sensitivity</a:t>
            </a:r>
          </a:p>
        </p:txBody>
      </p:sp>
      <p:sp>
        <p:nvSpPr>
          <p:cNvPr id="3" name="Rectangle 2">
            <a:extLst>
              <a:ext uri="{FF2B5EF4-FFF2-40B4-BE49-F238E27FC236}">
                <a16:creationId xmlns:a16="http://schemas.microsoft.com/office/drawing/2014/main" id="{0AFA0AC8-C7C3-DD41-A07D-EA521D608309}"/>
              </a:ext>
            </a:extLst>
          </p:cNvPr>
          <p:cNvSpPr/>
          <p:nvPr/>
        </p:nvSpPr>
        <p:spPr>
          <a:xfrm>
            <a:off x="530551" y="1568117"/>
            <a:ext cx="5371487" cy="461665"/>
          </a:xfrm>
          <a:prstGeom prst="rect">
            <a:avLst/>
          </a:prstGeom>
        </p:spPr>
        <p:txBody>
          <a:bodyPr wrap="square">
            <a:spAutoFit/>
          </a:bodyPr>
          <a:lstStyle/>
          <a:p>
            <a:r>
              <a:rPr lang="en-US" sz="2400" dirty="0"/>
              <a:t>Head to </a:t>
            </a:r>
            <a:r>
              <a:rPr lang="en-US" sz="2400" dirty="0">
                <a:hlinkClick r:id="rId2"/>
              </a:rPr>
              <a:t>https://mybinder.org</a:t>
            </a:r>
            <a:r>
              <a:rPr lang="en-US" sz="2400" dirty="0"/>
              <a:t> </a:t>
            </a:r>
          </a:p>
        </p:txBody>
      </p:sp>
      <p:sp>
        <p:nvSpPr>
          <p:cNvPr id="4" name="Rectangle 3">
            <a:extLst>
              <a:ext uri="{FF2B5EF4-FFF2-40B4-BE49-F238E27FC236}">
                <a16:creationId xmlns:a16="http://schemas.microsoft.com/office/drawing/2014/main" id="{03C9A5DC-6724-9347-87AF-11A7FA3D94D9}"/>
              </a:ext>
            </a:extLst>
          </p:cNvPr>
          <p:cNvSpPr/>
          <p:nvPr/>
        </p:nvSpPr>
        <p:spPr>
          <a:xfrm>
            <a:off x="283999" y="2312930"/>
            <a:ext cx="8382922" cy="1938992"/>
          </a:xfrm>
          <a:prstGeom prst="rect">
            <a:avLst/>
          </a:prstGeom>
        </p:spPr>
        <p:txBody>
          <a:bodyPr wrap="square">
            <a:spAutoFit/>
          </a:bodyPr>
          <a:lstStyle/>
          <a:p>
            <a:r>
              <a:rPr lang="en-US" sz="2400" dirty="0"/>
              <a:t>From there, launch </a:t>
            </a:r>
            <a:r>
              <a:rPr lang="en-US" sz="2400" dirty="0">
                <a:hlinkClick r:id="rId3"/>
              </a:rPr>
              <a:t>https://github.com/SarahRajtmajer/</a:t>
            </a:r>
            <a:r>
              <a:rPr lang="en-US" sz="2400" dirty="0">
                <a:hlinkClick r:id="rId4"/>
              </a:rPr>
              <a:t>DataPrivacy_Spring2022</a:t>
            </a:r>
            <a:r>
              <a:rPr lang="en-US" sz="2400" dirty="0"/>
              <a:t> </a:t>
            </a:r>
          </a:p>
          <a:p>
            <a:endParaRPr lang="en-US" sz="2400" dirty="0"/>
          </a:p>
          <a:p>
            <a:r>
              <a:rPr lang="en-US" sz="2400" dirty="0"/>
              <a:t>Open “</a:t>
            </a:r>
            <a:r>
              <a:rPr lang="en-US" sz="2400" dirty="0" err="1"/>
              <a:t>Sensitivity.ipynb</a:t>
            </a:r>
            <a:r>
              <a:rPr lang="en-US" sz="2400" dirty="0"/>
              <a:t>” </a:t>
            </a:r>
          </a:p>
          <a:p>
            <a:r>
              <a:rPr lang="en-US" sz="2400" dirty="0"/>
              <a:t> </a:t>
            </a:r>
          </a:p>
        </p:txBody>
      </p:sp>
    </p:spTree>
    <p:extLst>
      <p:ext uri="{BB962C8B-B14F-4D97-AF65-F5344CB8AC3E}">
        <p14:creationId xmlns:p14="http://schemas.microsoft.com/office/powerpoint/2010/main" val="2731543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8"/>
          <p:cNvSpPr txBox="1">
            <a:spLocks noGrp="1"/>
          </p:cNvSpPr>
          <p:nvPr>
            <p:ph type="ctrTitle"/>
          </p:nvPr>
        </p:nvSpPr>
        <p:spPr>
          <a:xfrm>
            <a:off x="859520" y="1578526"/>
            <a:ext cx="7562585" cy="736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sz="2800" i="1" dirty="0">
                <a:highlight>
                  <a:srgbClr val="FFFF00"/>
                </a:highlight>
              </a:rPr>
              <a:t>Reminder: Class on March 14 will be on Zoom</a:t>
            </a:r>
            <a:endParaRPr i="1" dirty="0">
              <a:solidFill>
                <a:srgbClr val="FF0000"/>
              </a:solidFill>
              <a:highlight>
                <a:srgbClr val="FFFF00"/>
              </a:highlight>
            </a:endParaRPr>
          </a:p>
        </p:txBody>
      </p:sp>
      <p:sp>
        <p:nvSpPr>
          <p:cNvPr id="617" name="Google Shape;617;p98"/>
          <p:cNvSpPr txBox="1"/>
          <p:nvPr/>
        </p:nvSpPr>
        <p:spPr>
          <a:xfrm>
            <a:off x="859520" y="3774190"/>
            <a:ext cx="7260367" cy="100135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 sz="2800" b="0" i="0" u="none" strike="noStrike" cap="none" dirty="0">
                <a:solidFill>
                  <a:schemeClr val="dk1"/>
                </a:solidFill>
                <a:latin typeface="Calibri"/>
                <a:ea typeface="Calibri"/>
                <a:cs typeface="Calibri"/>
                <a:sym typeface="Calibri"/>
              </a:rPr>
              <a:t>Thank you!</a:t>
            </a:r>
            <a:endParaRPr dirty="0"/>
          </a:p>
        </p:txBody>
      </p:sp>
      <p:sp>
        <p:nvSpPr>
          <p:cNvPr id="2" name="Rectangle 1">
            <a:extLst>
              <a:ext uri="{FF2B5EF4-FFF2-40B4-BE49-F238E27FC236}">
                <a16:creationId xmlns:a16="http://schemas.microsoft.com/office/drawing/2014/main" id="{E2D78863-D798-D24F-AA58-03CBFC737CC0}"/>
              </a:ext>
            </a:extLst>
          </p:cNvPr>
          <p:cNvSpPr/>
          <p:nvPr/>
        </p:nvSpPr>
        <p:spPr>
          <a:xfrm>
            <a:off x="277208" y="2696972"/>
            <a:ext cx="7178040" cy="1077218"/>
          </a:xfrm>
          <a:prstGeom prst="rect">
            <a:avLst/>
          </a:prstGeom>
        </p:spPr>
        <p:txBody>
          <a:bodyPr wrap="square">
            <a:spAutoFit/>
          </a:bodyPr>
          <a:lstStyle/>
          <a:p>
            <a:pPr marL="114300" indent="0">
              <a:buNone/>
            </a:pPr>
            <a:r>
              <a:rPr lang="en-US" sz="1600" b="1" dirty="0">
                <a:solidFill>
                  <a:schemeClr val="tx1"/>
                </a:solidFill>
              </a:rPr>
              <a:t>Reminder: Extra credit! 1 point on any HW (of 15) – due March 21</a:t>
            </a:r>
          </a:p>
          <a:p>
            <a:pPr marL="114300" indent="0">
              <a:buNone/>
            </a:pPr>
            <a:r>
              <a:rPr lang="en-US" sz="1600" b="1" dirty="0">
                <a:solidFill>
                  <a:schemeClr val="tx1"/>
                </a:solidFill>
              </a:rPr>
              <a:t>(Try a new tool! Answer all questions, including Bonus!) </a:t>
            </a:r>
          </a:p>
          <a:p>
            <a:pPr marL="114300" indent="0">
              <a:buNone/>
            </a:pPr>
            <a:r>
              <a:rPr lang="en-US" sz="1600" dirty="0">
                <a:solidFill>
                  <a:schemeClr val="tx1"/>
                </a:solidFill>
                <a:hlinkClick r:id="rId3"/>
              </a:rPr>
              <a:t>https://teachingprivacy.org/wp-content/uploads/2015/06/TROPE_Protect_Your_Anonymity_Maybe.pdf</a:t>
            </a:r>
            <a:r>
              <a:rPr lang="en-US" sz="1600" dirty="0">
                <a:solidFill>
                  <a:schemeClr val="tx1"/>
                </a:solidFill>
              </a:rPr>
              <a:t> </a:t>
            </a:r>
          </a:p>
        </p:txBody>
      </p:sp>
      <p:sp>
        <p:nvSpPr>
          <p:cNvPr id="5" name="Google Shape;614;p98">
            <a:extLst>
              <a:ext uri="{FF2B5EF4-FFF2-40B4-BE49-F238E27FC236}">
                <a16:creationId xmlns:a16="http://schemas.microsoft.com/office/drawing/2014/main" id="{3B55DB39-0A6B-7945-821D-D4DF6199833F}"/>
              </a:ext>
            </a:extLst>
          </p:cNvPr>
          <p:cNvSpPr txBox="1">
            <a:spLocks/>
          </p:cNvSpPr>
          <p:nvPr/>
        </p:nvSpPr>
        <p:spPr>
          <a:xfrm>
            <a:off x="259492" y="455853"/>
            <a:ext cx="8433486" cy="90371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buSzPts val="1800"/>
            </a:pPr>
            <a:r>
              <a:rPr lang="en-US" sz="2400" dirty="0"/>
              <a:t>fun spring break reading!! </a:t>
            </a:r>
            <a:r>
              <a:rPr lang="en-US" sz="2400" i="1" dirty="0"/>
              <a:t>Wood’s “Nontechnical primer…”</a:t>
            </a:r>
            <a:endParaRPr lang="en-US" sz="2400" i="1" dirty="0">
              <a:solidFill>
                <a:srgbClr val="00B05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F61FE2-01B1-6B48-BD33-AA3B4306D2D1}"/>
              </a:ext>
            </a:extLst>
          </p:cNvPr>
          <p:cNvPicPr>
            <a:picLocks noChangeAspect="1"/>
          </p:cNvPicPr>
          <p:nvPr/>
        </p:nvPicPr>
        <p:blipFill>
          <a:blip r:embed="rId2"/>
          <a:stretch>
            <a:fillRect/>
          </a:stretch>
        </p:blipFill>
        <p:spPr>
          <a:xfrm>
            <a:off x="1259059" y="280492"/>
            <a:ext cx="6523827" cy="2080460"/>
          </a:xfrm>
          <a:prstGeom prst="rect">
            <a:avLst/>
          </a:prstGeom>
        </p:spPr>
      </p:pic>
      <p:sp>
        <p:nvSpPr>
          <p:cNvPr id="4" name="Rectangle 3">
            <a:extLst>
              <a:ext uri="{FF2B5EF4-FFF2-40B4-BE49-F238E27FC236}">
                <a16:creationId xmlns:a16="http://schemas.microsoft.com/office/drawing/2014/main" id="{472A50DF-C84D-314C-8832-03FC9F8A12D6}"/>
              </a:ext>
            </a:extLst>
          </p:cNvPr>
          <p:cNvSpPr/>
          <p:nvPr/>
        </p:nvSpPr>
        <p:spPr>
          <a:xfrm>
            <a:off x="3162924" y="2525843"/>
            <a:ext cx="4619962" cy="338554"/>
          </a:xfrm>
          <a:prstGeom prst="rect">
            <a:avLst/>
          </a:prstGeom>
        </p:spPr>
        <p:txBody>
          <a:bodyPr wrap="square">
            <a:spAutoFit/>
          </a:bodyPr>
          <a:lstStyle/>
          <a:p>
            <a:r>
              <a:rPr lang="en-US" sz="1600" i="1" dirty="0">
                <a:solidFill>
                  <a:srgbClr val="0070C0"/>
                </a:solidFill>
              </a:rPr>
              <a:t>What kind of attack is this? </a:t>
            </a:r>
          </a:p>
        </p:txBody>
      </p:sp>
      <p:sp>
        <p:nvSpPr>
          <p:cNvPr id="5" name="Rectangle 4">
            <a:extLst>
              <a:ext uri="{FF2B5EF4-FFF2-40B4-BE49-F238E27FC236}">
                <a16:creationId xmlns:a16="http://schemas.microsoft.com/office/drawing/2014/main" id="{73801136-9F2C-234A-BEEC-BFA6D27A066A}"/>
              </a:ext>
            </a:extLst>
          </p:cNvPr>
          <p:cNvSpPr/>
          <p:nvPr/>
        </p:nvSpPr>
        <p:spPr>
          <a:xfrm>
            <a:off x="1523213" y="3401637"/>
            <a:ext cx="6026046" cy="584775"/>
          </a:xfrm>
          <a:prstGeom prst="rect">
            <a:avLst/>
          </a:prstGeom>
        </p:spPr>
        <p:txBody>
          <a:bodyPr wrap="square">
            <a:spAutoFit/>
          </a:bodyPr>
          <a:lstStyle/>
          <a:p>
            <a:r>
              <a:rPr lang="en-US" sz="1600" i="1" dirty="0">
                <a:solidFill>
                  <a:srgbClr val="0070C0"/>
                </a:solidFill>
              </a:rPr>
              <a:t>What could Alice and Bob have done differently to prevent this?</a:t>
            </a:r>
            <a:br>
              <a:rPr lang="en-US" sz="1600" i="1" dirty="0">
                <a:solidFill>
                  <a:srgbClr val="0070C0"/>
                </a:solidFill>
              </a:rPr>
            </a:br>
            <a:r>
              <a:rPr lang="en-US" sz="1600" i="1" dirty="0">
                <a:solidFill>
                  <a:srgbClr val="0070C0"/>
                </a:solidFill>
              </a:rPr>
              <a:t>(Anything you learned in the previous three weeks?)</a:t>
            </a:r>
          </a:p>
        </p:txBody>
      </p:sp>
    </p:spTree>
    <p:extLst>
      <p:ext uri="{BB962C8B-B14F-4D97-AF65-F5344CB8AC3E}">
        <p14:creationId xmlns:p14="http://schemas.microsoft.com/office/powerpoint/2010/main" val="14463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402A3-3F26-C149-A1BF-573492320F52}"/>
              </a:ext>
            </a:extLst>
          </p:cNvPr>
          <p:cNvPicPr>
            <a:picLocks noChangeAspect="1"/>
          </p:cNvPicPr>
          <p:nvPr/>
        </p:nvPicPr>
        <p:blipFill>
          <a:blip r:embed="rId2"/>
          <a:stretch>
            <a:fillRect/>
          </a:stretch>
        </p:blipFill>
        <p:spPr>
          <a:xfrm>
            <a:off x="324329" y="884418"/>
            <a:ext cx="8534190" cy="2705726"/>
          </a:xfrm>
          <a:prstGeom prst="rect">
            <a:avLst/>
          </a:prstGeom>
        </p:spPr>
      </p:pic>
      <p:cxnSp>
        <p:nvCxnSpPr>
          <p:cNvPr id="4" name="Straight Connector 3">
            <a:extLst>
              <a:ext uri="{FF2B5EF4-FFF2-40B4-BE49-F238E27FC236}">
                <a16:creationId xmlns:a16="http://schemas.microsoft.com/office/drawing/2014/main" id="{7D67CA59-F67E-C541-8726-B9F99FEB897D}"/>
              </a:ext>
            </a:extLst>
          </p:cNvPr>
          <p:cNvCxnSpPr>
            <a:cxnSpLocks/>
          </p:cNvCxnSpPr>
          <p:nvPr/>
        </p:nvCxnSpPr>
        <p:spPr>
          <a:xfrm>
            <a:off x="6513226" y="1176727"/>
            <a:ext cx="191874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320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B4452-1893-C742-9D46-C00994E8D98F}"/>
              </a:ext>
            </a:extLst>
          </p:cNvPr>
          <p:cNvSpPr/>
          <p:nvPr/>
        </p:nvSpPr>
        <p:spPr>
          <a:xfrm>
            <a:off x="906905" y="3100653"/>
            <a:ext cx="7396870" cy="707886"/>
          </a:xfrm>
          <a:prstGeom prst="rect">
            <a:avLst/>
          </a:prstGeom>
        </p:spPr>
        <p:txBody>
          <a:bodyPr wrap="square">
            <a:spAutoFit/>
          </a:bodyPr>
          <a:lstStyle/>
          <a:p>
            <a:r>
              <a:rPr lang="en-US" sz="2000" dirty="0">
                <a:solidFill>
                  <a:srgbClr val="0070C0"/>
                </a:solidFill>
              </a:rPr>
              <a:t>I.e., The outcome is not exact but an </a:t>
            </a:r>
            <a:r>
              <a:rPr lang="en-US" sz="2000" i="1" dirty="0">
                <a:solidFill>
                  <a:srgbClr val="0070C0"/>
                </a:solidFill>
              </a:rPr>
              <a:t>approximation</a:t>
            </a:r>
            <a:r>
              <a:rPr lang="en-US" sz="2000" dirty="0">
                <a:solidFill>
                  <a:srgbClr val="0070C0"/>
                </a:solidFill>
              </a:rPr>
              <a:t>, and if performed twice, may return different results.</a:t>
            </a:r>
            <a:endParaRPr lang="en-US" sz="2000" i="1" dirty="0">
              <a:solidFill>
                <a:srgbClr val="0070C0"/>
              </a:solidFill>
            </a:endParaRPr>
          </a:p>
        </p:txBody>
      </p:sp>
      <p:sp>
        <p:nvSpPr>
          <p:cNvPr id="4" name="Rectangle 3">
            <a:extLst>
              <a:ext uri="{FF2B5EF4-FFF2-40B4-BE49-F238E27FC236}">
                <a16:creationId xmlns:a16="http://schemas.microsoft.com/office/drawing/2014/main" id="{8DFCE9B3-3643-AD4E-8B74-72B3F6441724}"/>
              </a:ext>
            </a:extLst>
          </p:cNvPr>
          <p:cNvSpPr/>
          <p:nvPr/>
        </p:nvSpPr>
        <p:spPr>
          <a:xfrm>
            <a:off x="5356127" y="1042421"/>
            <a:ext cx="3529827" cy="1200329"/>
          </a:xfrm>
          <a:prstGeom prst="rect">
            <a:avLst/>
          </a:prstGeom>
          <a:ln>
            <a:noFill/>
          </a:ln>
        </p:spPr>
        <p:txBody>
          <a:bodyPr wrap="square">
            <a:spAutoFit/>
          </a:bodyPr>
          <a:lstStyle/>
          <a:p>
            <a:r>
              <a:rPr lang="en-US" sz="1800" i="1" dirty="0">
                <a:solidFill>
                  <a:srgbClr val="FF0000"/>
                </a:solidFill>
              </a:rPr>
              <a:t>***There is some nuance to this. How much noise? What kind of noise? Where/how/when do I add it?</a:t>
            </a:r>
          </a:p>
        </p:txBody>
      </p:sp>
      <p:sp>
        <p:nvSpPr>
          <p:cNvPr id="5" name="Oval 4">
            <a:extLst>
              <a:ext uri="{FF2B5EF4-FFF2-40B4-BE49-F238E27FC236}">
                <a16:creationId xmlns:a16="http://schemas.microsoft.com/office/drawing/2014/main" id="{BB960FC8-C5E2-9842-9119-654F04C18B52}"/>
              </a:ext>
            </a:extLst>
          </p:cNvPr>
          <p:cNvSpPr/>
          <p:nvPr/>
        </p:nvSpPr>
        <p:spPr>
          <a:xfrm>
            <a:off x="3298192" y="1198028"/>
            <a:ext cx="1918742" cy="7641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C6F7527A-8616-E944-A661-3739A898FA33}"/>
              </a:ext>
            </a:extLst>
          </p:cNvPr>
          <p:cNvCxnSpPr>
            <a:cxnSpLocks/>
          </p:cNvCxnSpPr>
          <p:nvPr/>
        </p:nvCxnSpPr>
        <p:spPr>
          <a:xfrm flipH="1">
            <a:off x="3785017" y="1781355"/>
            <a:ext cx="472546" cy="137407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26505AE-C824-324C-9DA3-0C71218DDFC8}"/>
              </a:ext>
            </a:extLst>
          </p:cNvPr>
          <p:cNvSpPr/>
          <p:nvPr/>
        </p:nvSpPr>
        <p:spPr>
          <a:xfrm>
            <a:off x="1394085" y="597864"/>
            <a:ext cx="6078511" cy="1200329"/>
          </a:xfrm>
          <a:prstGeom prst="rect">
            <a:avLst/>
          </a:prstGeom>
        </p:spPr>
        <p:txBody>
          <a:bodyPr wrap="square">
            <a:spAutoFit/>
          </a:bodyPr>
          <a:lstStyle/>
          <a:p>
            <a:endParaRPr lang="en-US" sz="2400" dirty="0">
              <a:solidFill>
                <a:srgbClr val="0070C0"/>
              </a:solidFill>
            </a:endParaRPr>
          </a:p>
          <a:p>
            <a:endParaRPr lang="en-US" sz="2400" dirty="0">
              <a:solidFill>
                <a:srgbClr val="0070C0"/>
              </a:solidFill>
            </a:endParaRPr>
          </a:p>
          <a:p>
            <a:r>
              <a:rPr lang="en-US" sz="2400" dirty="0">
                <a:solidFill>
                  <a:srgbClr val="0070C0"/>
                </a:solidFill>
              </a:rPr>
              <a:t>	              </a:t>
            </a:r>
            <a:r>
              <a:rPr lang="en-US" sz="2400" i="1" dirty="0">
                <a:solidFill>
                  <a:srgbClr val="0070C0"/>
                </a:solidFill>
              </a:rPr>
              <a:t>Add noise</a:t>
            </a:r>
          </a:p>
        </p:txBody>
      </p:sp>
    </p:spTree>
    <p:extLst>
      <p:ext uri="{BB962C8B-B14F-4D97-AF65-F5344CB8AC3E}">
        <p14:creationId xmlns:p14="http://schemas.microsoft.com/office/powerpoint/2010/main" val="32406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261AC-9C59-8A46-897E-A84002DFD335}"/>
              </a:ext>
            </a:extLst>
          </p:cNvPr>
          <p:cNvSpPr>
            <a:spLocks noGrp="1"/>
          </p:cNvSpPr>
          <p:nvPr>
            <p:ph type="title"/>
          </p:nvPr>
        </p:nvSpPr>
        <p:spPr>
          <a:xfrm>
            <a:off x="446606" y="1086361"/>
            <a:ext cx="8389483" cy="2139553"/>
          </a:xfrm>
        </p:spPr>
        <p:txBody>
          <a:bodyPr/>
          <a:lstStyle/>
          <a:p>
            <a:r>
              <a:rPr lang="en-US" sz="3200" dirty="0"/>
              <a:t>Introduction to differential privacy</a:t>
            </a:r>
          </a:p>
        </p:txBody>
      </p:sp>
      <p:sp>
        <p:nvSpPr>
          <p:cNvPr id="5" name="Text Placeholder 4">
            <a:extLst>
              <a:ext uri="{FF2B5EF4-FFF2-40B4-BE49-F238E27FC236}">
                <a16:creationId xmlns:a16="http://schemas.microsoft.com/office/drawing/2014/main" id="{01775B7A-2FB4-F942-98A6-A47A954EAD95}"/>
              </a:ext>
            </a:extLst>
          </p:cNvPr>
          <p:cNvSpPr>
            <a:spLocks noGrp="1"/>
          </p:cNvSpPr>
          <p:nvPr>
            <p:ph type="body" idx="1"/>
          </p:nvPr>
        </p:nvSpPr>
        <p:spPr>
          <a:xfrm>
            <a:off x="623888" y="3199502"/>
            <a:ext cx="7886700" cy="1125140"/>
          </a:xfrm>
        </p:spPr>
        <p:txBody>
          <a:bodyPr/>
          <a:lstStyle/>
          <a:p>
            <a:r>
              <a:rPr lang="en-US" sz="2400" dirty="0">
                <a:solidFill>
                  <a:schemeClr val="bg2"/>
                </a:solidFill>
              </a:rPr>
              <a:t>The model</a:t>
            </a:r>
          </a:p>
        </p:txBody>
      </p:sp>
    </p:spTree>
    <p:extLst>
      <p:ext uri="{BB962C8B-B14F-4D97-AF65-F5344CB8AC3E}">
        <p14:creationId xmlns:p14="http://schemas.microsoft.com/office/powerpoint/2010/main" val="3219337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E7C79-011E-6F4E-996D-E131F2AB6756}"/>
              </a:ext>
            </a:extLst>
          </p:cNvPr>
          <p:cNvSpPr txBox="1">
            <a:spLocks/>
          </p:cNvSpPr>
          <p:nvPr/>
        </p:nvSpPr>
        <p:spPr>
          <a:xfrm>
            <a:off x="156647" y="102138"/>
            <a:ext cx="8520600" cy="570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30,000 foot view</a:t>
            </a:r>
          </a:p>
        </p:txBody>
      </p:sp>
      <p:pic>
        <p:nvPicPr>
          <p:cNvPr id="4" name="Picture 3">
            <a:extLst>
              <a:ext uri="{FF2B5EF4-FFF2-40B4-BE49-F238E27FC236}">
                <a16:creationId xmlns:a16="http://schemas.microsoft.com/office/drawing/2014/main" id="{3D13C8C0-53CA-C142-BB8D-CBECC05BB0A5}"/>
              </a:ext>
            </a:extLst>
          </p:cNvPr>
          <p:cNvPicPr>
            <a:picLocks noChangeAspect="1"/>
          </p:cNvPicPr>
          <p:nvPr/>
        </p:nvPicPr>
        <p:blipFill>
          <a:blip r:embed="rId2"/>
          <a:stretch>
            <a:fillRect/>
          </a:stretch>
        </p:blipFill>
        <p:spPr>
          <a:xfrm>
            <a:off x="988868" y="497818"/>
            <a:ext cx="6229350" cy="2838818"/>
          </a:xfrm>
          <a:prstGeom prst="rect">
            <a:avLst/>
          </a:prstGeom>
        </p:spPr>
      </p:pic>
      <p:sp>
        <p:nvSpPr>
          <p:cNvPr id="79" name="Content Placeholder 2">
            <a:extLst>
              <a:ext uri="{FF2B5EF4-FFF2-40B4-BE49-F238E27FC236}">
                <a16:creationId xmlns:a16="http://schemas.microsoft.com/office/drawing/2014/main" id="{EF486621-00C6-5E4C-A577-051624D570FE}"/>
              </a:ext>
            </a:extLst>
          </p:cNvPr>
          <p:cNvSpPr>
            <a:spLocks noGrp="1"/>
          </p:cNvSpPr>
          <p:nvPr>
            <p:ph idx="1"/>
          </p:nvPr>
        </p:nvSpPr>
        <p:spPr>
          <a:xfrm>
            <a:off x="156647" y="3863931"/>
            <a:ext cx="8469430" cy="1206630"/>
          </a:xfrm>
        </p:spPr>
        <p:txBody>
          <a:bodyPr>
            <a:normAutofit fontScale="85000" lnSpcReduction="10000"/>
          </a:bodyPr>
          <a:lstStyle/>
          <a:p>
            <a:pPr marL="0" indent="0">
              <a:buNone/>
            </a:pPr>
            <a:r>
              <a:rPr lang="en-US" u="sng" dirty="0">
                <a:solidFill>
                  <a:schemeClr val="tx1"/>
                </a:solidFill>
              </a:rPr>
              <a:t>Like</a:t>
            </a:r>
            <a:r>
              <a:rPr lang="en-US" dirty="0">
                <a:solidFill>
                  <a:schemeClr val="tx1"/>
                </a:solidFill>
              </a:rPr>
              <a:t> </a:t>
            </a:r>
            <a:r>
              <a:rPr lang="en-US" i="1" dirty="0">
                <a:solidFill>
                  <a:schemeClr val="tx1"/>
                </a:solidFill>
              </a:rPr>
              <a:t>k</a:t>
            </a:r>
            <a:r>
              <a:rPr lang="en-US" dirty="0">
                <a:solidFill>
                  <a:schemeClr val="tx1"/>
                </a:solidFill>
              </a:rPr>
              <a:t>-Anonymity, </a:t>
            </a:r>
            <a:r>
              <a:rPr lang="en-US" i="1" dirty="0">
                <a:solidFill>
                  <a:schemeClr val="tx1"/>
                </a:solidFill>
              </a:rPr>
              <a:t>differential privacy </a:t>
            </a:r>
            <a:r>
              <a:rPr lang="en-US" dirty="0">
                <a:solidFill>
                  <a:schemeClr val="tx1"/>
                </a:solidFill>
              </a:rPr>
              <a:t>is a formal notion of privacy (i.e., it's possible to prove that a data release has the property). </a:t>
            </a:r>
          </a:p>
          <a:p>
            <a:pPr marL="0" indent="0">
              <a:buNone/>
            </a:pPr>
            <a:endParaRPr lang="en-US" sz="1000" dirty="0">
              <a:solidFill>
                <a:schemeClr val="tx1"/>
              </a:solidFill>
            </a:endParaRPr>
          </a:p>
          <a:p>
            <a:pPr marL="0" indent="0">
              <a:buNone/>
            </a:pPr>
            <a:r>
              <a:rPr lang="en-US" u="sng" dirty="0">
                <a:solidFill>
                  <a:schemeClr val="tx1"/>
                </a:solidFill>
              </a:rPr>
              <a:t>Unlike</a:t>
            </a:r>
            <a:r>
              <a:rPr lang="en-US" dirty="0">
                <a:solidFill>
                  <a:schemeClr val="tx1"/>
                </a:solidFill>
              </a:rPr>
              <a:t> </a:t>
            </a:r>
            <a:r>
              <a:rPr lang="en-US" i="1" dirty="0">
                <a:solidFill>
                  <a:schemeClr val="tx1"/>
                </a:solidFill>
              </a:rPr>
              <a:t>k</a:t>
            </a:r>
            <a:r>
              <a:rPr lang="en-US" dirty="0">
                <a:solidFill>
                  <a:schemeClr val="tx1"/>
                </a:solidFill>
              </a:rPr>
              <a:t>-Anonymity, differential privacy is a property of </a:t>
            </a:r>
            <a:r>
              <a:rPr lang="en-US" i="1" dirty="0">
                <a:solidFill>
                  <a:schemeClr val="tx1"/>
                </a:solidFill>
              </a:rPr>
              <a:t>algorithms</a:t>
            </a:r>
            <a:r>
              <a:rPr lang="en-US" dirty="0">
                <a:solidFill>
                  <a:schemeClr val="tx1"/>
                </a:solidFill>
              </a:rPr>
              <a:t>, and not a property of </a:t>
            </a:r>
            <a:r>
              <a:rPr lang="en-US" i="1" dirty="0">
                <a:solidFill>
                  <a:schemeClr val="tx1"/>
                </a:solidFill>
              </a:rPr>
              <a:t>data.</a:t>
            </a:r>
            <a:endParaRPr lang="en-US" dirty="0">
              <a:solidFill>
                <a:schemeClr val="tx1"/>
              </a:solidFill>
            </a:endParaRPr>
          </a:p>
        </p:txBody>
      </p:sp>
    </p:spTree>
    <p:extLst>
      <p:ext uri="{BB962C8B-B14F-4D97-AF65-F5344CB8AC3E}">
        <p14:creationId xmlns:p14="http://schemas.microsoft.com/office/powerpoint/2010/main" val="21915065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1536</TotalTime>
  <Words>2063</Words>
  <Application>Microsoft Macintosh PowerPoint</Application>
  <PresentationFormat>On-screen Show (16:9)</PresentationFormat>
  <Paragraphs>205</Paragraphs>
  <Slides>46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Cambria Math</vt:lpstr>
      <vt:lpstr>Simple Light</vt:lpstr>
      <vt:lpstr>IST 597: Foundations of Data Privacy Introduction to Differential Privacy</vt:lpstr>
      <vt:lpstr>PowerPoint Presentation</vt:lpstr>
      <vt:lpstr>Class Outline</vt:lpstr>
      <vt:lpstr>PowerPoint Presentation</vt:lpstr>
      <vt:lpstr>PowerPoint Presentation</vt:lpstr>
      <vt:lpstr>PowerPoint Presentation</vt:lpstr>
      <vt:lpstr>PowerPoint Presentation</vt:lpstr>
      <vt:lpstr>Introduction to differential privacy</vt:lpstr>
      <vt:lpstr>PowerPoint Presentation</vt:lpstr>
      <vt:lpstr>PowerPoint Presentation</vt:lpstr>
      <vt:lpstr>PowerPoint Presentation</vt:lpstr>
      <vt:lpstr>PowerPoint Presentation</vt:lpstr>
      <vt:lpstr>PowerPoint Presentation</vt:lpstr>
      <vt:lpstr>Toward a technical formulation</vt:lpstr>
      <vt:lpstr>PowerPoint Presentation</vt:lpstr>
      <vt:lpstr>PowerPoint Presentation</vt:lpstr>
      <vt:lpstr>PowerPoint Presentation</vt:lpstr>
      <vt:lpstr>Caveats</vt:lpstr>
      <vt:lpstr>PowerPoint Presentation</vt:lpstr>
      <vt:lpstr>PowerPoint Presentation</vt:lpstr>
      <vt:lpstr>PowerPoint Presentation</vt:lpstr>
      <vt:lpstr>A definition</vt:lpstr>
      <vt:lpstr>PowerPoint Presentation</vt:lpstr>
      <vt:lpstr>PowerPoint Presentation</vt:lpstr>
      <vt:lpstr>PowerPoint Presentation</vt:lpstr>
      <vt:lpstr>PowerPoint Presentation</vt:lpstr>
      <vt:lpstr>How to achieve it</vt:lpstr>
      <vt:lpstr>PowerPoint Presentation</vt:lpstr>
      <vt:lpstr>PowerPoint Presentation</vt:lpstr>
      <vt:lpstr>PowerPoint Presentation</vt:lpstr>
      <vt:lpstr>PowerPoint Presentation</vt:lpstr>
      <vt:lpstr>PowerPoint Presentation</vt:lpstr>
      <vt:lpstr>PowerPoint Presentation</vt:lpstr>
      <vt:lpstr>DP code example: The model</vt:lpstr>
      <vt:lpstr>Break (&amp; post to discussion)</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DP code example: Sensitivity</vt:lpstr>
      <vt:lpstr>Reminder: Class on March 14 will be on Zoom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597: Foundations of Data Privacy</dc:title>
  <cp:lastModifiedBy>Sarah Rajtmajer</cp:lastModifiedBy>
  <cp:revision>121</cp:revision>
  <dcterms:modified xsi:type="dcterms:W3CDTF">2022-02-28T18:51:45Z</dcterms:modified>
</cp:coreProperties>
</file>